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63" r:id="rId6"/>
    <p:sldId id="286" r:id="rId7"/>
    <p:sldId id="277" r:id="rId8"/>
    <p:sldId id="281" r:id="rId9"/>
    <p:sldId id="278" r:id="rId10"/>
    <p:sldId id="280" r:id="rId11"/>
    <p:sldId id="279" r:id="rId12"/>
    <p:sldId id="309" r:id="rId13"/>
    <p:sldId id="312" r:id="rId14"/>
    <p:sldId id="260" r:id="rId15"/>
    <p:sldId id="295" r:id="rId16"/>
    <p:sldId id="288" r:id="rId17"/>
    <p:sldId id="294" r:id="rId18"/>
    <p:sldId id="296" r:id="rId19"/>
    <p:sldId id="298" r:id="rId20"/>
    <p:sldId id="297" r:id="rId21"/>
    <p:sldId id="301" r:id="rId22"/>
    <p:sldId id="299" r:id="rId23"/>
    <p:sldId id="300" r:id="rId24"/>
    <p:sldId id="313" r:id="rId25"/>
    <p:sldId id="302" r:id="rId26"/>
    <p:sldId id="304" r:id="rId27"/>
    <p:sldId id="311" r:id="rId28"/>
    <p:sldId id="305" r:id="rId29"/>
    <p:sldId id="310" r:id="rId30"/>
    <p:sldId id="303" r:id="rId31"/>
    <p:sldId id="314" r:id="rId32"/>
    <p:sldId id="306" r:id="rId33"/>
    <p:sldId id="315" r:id="rId34"/>
    <p:sldId id="318" r:id="rId35"/>
    <p:sldId id="317" r:id="rId36"/>
    <p:sldId id="307" r:id="rId37"/>
    <p:sldId id="308" r:id="rId38"/>
    <p:sldId id="273" r:id="rId39"/>
    <p:sldId id="282" r:id="rId40"/>
    <p:sldId id="284" r:id="rId41"/>
    <p:sldId id="285" r:id="rId42"/>
    <p:sldId id="287" r:id="rId43"/>
    <p:sldId id="283" r:id="rId44"/>
    <p:sldId id="293" r:id="rId45"/>
    <p:sldId id="289" r:id="rId46"/>
    <p:sldId id="319" r:id="rId47"/>
    <p:sldId id="291" r:id="rId48"/>
    <p:sldId id="292" r:id="rId49"/>
    <p:sldId id="264" r:id="rId5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3F3F3F"/>
    <a:srgbClr val="014067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74" autoAdjust="0"/>
  </p:normalViewPr>
  <p:slideViewPr>
    <p:cSldViewPr snapToGrid="0" showGuides="1">
      <p:cViewPr>
        <p:scale>
          <a:sx n="100" d="100"/>
          <a:sy n="100" d="100"/>
        </p:scale>
        <p:origin x="-828" y="-60"/>
      </p:cViewPr>
      <p:guideLst>
        <p:guide orient="horz" pos="2160"/>
        <p:guide pos="3840"/>
        <p:guide pos="5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schemeClr val="bg1"/>
                </a:solidFill>
              </a:rPr>
              <a:t>TX+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TX-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RX+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RX-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solidFill>
                  <a:schemeClr val="bg1"/>
                </a:solidFill>
              </a:rPr>
              <a:t>ex) ERORR</a:t>
            </a:r>
            <a:r>
              <a:rPr lang="en-US" altLang="ko-KR" baseline="0" dirty="0" smtClean="0">
                <a:solidFill>
                  <a:schemeClr val="bg1"/>
                </a:solidFill>
              </a:rPr>
              <a:t> PERCENT</a:t>
            </a:r>
            <a:endParaRPr lang="en-IN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72BFC85-49E4-447A-A7E3-16153CB2FE2A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071B50E-4C60-4F9E-B773-52059170945B}" type="datetimeFigureOut">
              <a:rPr lang="en-US" noProof="0" smtClean="0"/>
              <a:t>3/15/2022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xmlns="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xmlns="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xmlns="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xmlns="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xmlns="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ko-KR" altLang="en-US" noProof="0" smtClean="0"/>
              <a:t>마스터 텍스트 스타일을 편집합니다</a:t>
            </a:r>
          </a:p>
          <a:p>
            <a:pPr lvl="1">
              <a:buClr>
                <a:schemeClr val="accent2"/>
              </a:buClr>
            </a:pPr>
            <a:r>
              <a:rPr lang="ko-KR" altLang="en-US" noProof="0" smtClean="0"/>
              <a:t>둘째 수준</a:t>
            </a:r>
          </a:p>
          <a:p>
            <a:pPr lvl="2">
              <a:buClr>
                <a:schemeClr val="accent2"/>
              </a:buClr>
            </a:pPr>
            <a:r>
              <a:rPr lang="ko-KR" altLang="en-US" noProof="0" smtClean="0"/>
              <a:t>셋째 수준</a:t>
            </a:r>
          </a:p>
          <a:p>
            <a:pPr lvl="3">
              <a:buClr>
                <a:schemeClr val="accent2"/>
              </a:buClr>
            </a:pPr>
            <a:r>
              <a:rPr lang="ko-KR" altLang="en-US" noProof="0" smtClean="0"/>
              <a:t>넷째 수준</a:t>
            </a:r>
          </a:p>
          <a:p>
            <a:pPr lvl="4">
              <a:buClr>
                <a:schemeClr val="accent2"/>
              </a:buClr>
            </a:pPr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xmlns="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ko-KR" altLang="en-US" noProof="0" smtClean="0"/>
              <a:t>마스터 텍스트 스타일을 편집합니다</a:t>
            </a:r>
          </a:p>
          <a:p>
            <a:pPr lvl="1">
              <a:buClr>
                <a:schemeClr val="accent2"/>
              </a:buClr>
            </a:pPr>
            <a:r>
              <a:rPr lang="ko-KR" altLang="en-US" noProof="0" smtClean="0"/>
              <a:t>둘째 수준</a:t>
            </a:r>
          </a:p>
          <a:p>
            <a:pPr lvl="2">
              <a:buClr>
                <a:schemeClr val="accent2"/>
              </a:buClr>
            </a:pPr>
            <a:r>
              <a:rPr lang="ko-KR" altLang="en-US" noProof="0" smtClean="0"/>
              <a:t>셋째 수준</a:t>
            </a:r>
          </a:p>
          <a:p>
            <a:pPr lvl="3">
              <a:buClr>
                <a:schemeClr val="accent2"/>
              </a:buClr>
            </a:pPr>
            <a:r>
              <a:rPr lang="ko-KR" altLang="en-US" noProof="0" smtClean="0"/>
              <a:t>넷째 수준</a:t>
            </a:r>
          </a:p>
          <a:p>
            <a:pPr lvl="4">
              <a:buClr>
                <a:schemeClr val="accent2"/>
              </a:buClr>
            </a:pPr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xmlns="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xmlns="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xmlns="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xmlns="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xmlns="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ko-KR" altLang="en-US" noProof="0" smtClean="0"/>
              <a:t>차트를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xmlns="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xmlns="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ko-KR" altLang="en-US" noProof="0" smtClean="0"/>
              <a:t>표를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xmlns="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xmlns="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xmlns="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xmlns="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xmlns="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xmlns="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xmlns="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xmlns="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xmlns="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xmlns="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charles.doffy.net/files/IDAML-SummerSchool-June2020-slides.pdf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257F6BCE-75BB-4ECD-BEA5-21C36A9CC0E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95351"/>
            <a:ext cx="4876800" cy="5038724"/>
          </a:xfr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4DF2E04-7632-4FED-B0BF-8FB243D982A3}"/>
              </a:ext>
            </a:extLst>
          </p:cNvPr>
          <p:cNvSpPr txBox="1"/>
          <p:nvPr/>
        </p:nvSpPr>
        <p:spPr>
          <a:xfrm>
            <a:off x="2857428" y="2855631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SEHWA</a:t>
            </a:r>
            <a:endParaRPr lang="en-US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800" dirty="0" smtClean="0"/>
              <a:t>Diagnosis &amp; Condition</a:t>
            </a:r>
            <a:endParaRPr lang="en-US" sz="38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CONCEPT and Flow</a:t>
            </a:r>
            <a:endParaRPr lang="en-US" dirty="0"/>
          </a:p>
        </p:txBody>
      </p:sp>
      <p:pic>
        <p:nvPicPr>
          <p:cNvPr id="11" name="Picture 3" descr="C:\Users\USER\Desktop\sehw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0" b="89831" l="3302" r="95755">
                        <a14:foregroundMark x1="35535" y1="66667" x2="35535" y2="60452"/>
                        <a14:foregroundMark x1="35535" y1="60452" x2="40094" y2="50282"/>
                        <a14:foregroundMark x1="40409" y1="51412" x2="40409" y2="51412"/>
                        <a14:foregroundMark x1="42138" y1="57627" x2="42138" y2="57627"/>
                        <a14:foregroundMark x1="44182" y1="64972" x2="44182" y2="64972"/>
                        <a14:foregroundMark x1="36321" y1="66667" x2="36321" y2="66667"/>
                        <a14:foregroundMark x1="36321" y1="75141" x2="36321" y2="75141"/>
                        <a14:foregroundMark x1="39151" y1="75141" x2="39151" y2="75141"/>
                        <a14:foregroundMark x1="41667" y1="76836" x2="41667" y2="76836"/>
                        <a14:foregroundMark x1="40094" y1="69492" x2="40094" y2="69492"/>
                        <a14:foregroundMark x1="37579" y1="67797" x2="37579" y2="67797"/>
                        <a14:foregroundMark x1="50786" y1="41243" x2="50786" y2="41243"/>
                        <a14:foregroundMark x1="50786" y1="54237" x2="50786" y2="54237"/>
                        <a14:foregroundMark x1="49686" y1="58757" x2="49686" y2="58757"/>
                        <a14:foregroundMark x1="48428" y1="74011" x2="48428" y2="74011"/>
                        <a14:foregroundMark x1="47956" y1="67797" x2="47956" y2="67797"/>
                        <a14:foregroundMark x1="51258" y1="55932" x2="51258" y2="55932"/>
                        <a14:foregroundMark x1="54560" y1="51412" x2="54560" y2="51412"/>
                        <a14:foregroundMark x1="55031" y1="50282" x2="55031" y2="50282"/>
                        <a14:foregroundMark x1="55031" y1="63277" x2="55031" y2="63277"/>
                        <a14:foregroundMark x1="56289" y1="57627" x2="56289" y2="57627"/>
                        <a14:foregroundMark x1="55818" y1="72316" x2="55818" y2="72316"/>
                        <a14:foregroundMark x1="55346" y1="76836" x2="55346" y2="76836"/>
                        <a14:foregroundMark x1="61164" y1="58757" x2="61164" y2="58757"/>
                        <a14:foregroundMark x1="61635" y1="72316" x2="61635" y2="72316"/>
                        <a14:foregroundMark x1="63679" y1="72316" x2="63679" y2="72316"/>
                        <a14:foregroundMark x1="65409" y1="60452" x2="65409" y2="60452"/>
                        <a14:foregroundMark x1="67453" y1="54237" x2="67453" y2="54237"/>
                        <a14:foregroundMark x1="69497" y1="62147" x2="69497" y2="62147"/>
                        <a14:foregroundMark x1="70440" y1="67797" x2="70440" y2="67797"/>
                        <a14:foregroundMark x1="72013" y1="76836" x2="72013" y2="76836"/>
                        <a14:foregroundMark x1="74057" y1="66667" x2="74057" y2="66667"/>
                        <a14:foregroundMark x1="74528" y1="58757" x2="74528" y2="58757"/>
                        <a14:foregroundMark x1="74528" y1="57627" x2="74528" y2="57627"/>
                        <a14:foregroundMark x1="79560" y1="54237" x2="79560" y2="54237"/>
                        <a14:foregroundMark x1="82862" y1="54237" x2="82862" y2="54237"/>
                        <a14:foregroundMark x1="86164" y1="55932" x2="86164" y2="55932"/>
                        <a14:foregroundMark x1="87421" y1="66667" x2="87421" y2="66667"/>
                        <a14:foregroundMark x1="86635" y1="76836" x2="86635" y2="76836"/>
                        <a14:foregroundMark x1="85377" y1="69492" x2="85377" y2="69492"/>
                        <a14:foregroundMark x1="82390" y1="76836" x2="82390" y2="76836"/>
                        <a14:foregroundMark x1="79560" y1="72316" x2="79560" y2="72316"/>
                        <a14:foregroundMark x1="77830" y1="63277" x2="77830" y2="63277"/>
                        <a14:foregroundMark x1="82390" y1="67797" x2="82390" y2="67797"/>
                        <a14:foregroundMark x1="95755" y1="42373" x2="95755" y2="42373"/>
                        <a14:foregroundMark x1="93239" y1="39548" x2="93239" y2="39548"/>
                        <a14:foregroundMark x1="93239" y1="50282" x2="93239" y2="50282"/>
                        <a14:foregroundMark x1="13836" y1="84181" x2="13836" y2="84181"/>
                        <a14:foregroundMark x1="7704" y1="63277" x2="7704" y2="63277"/>
                        <a14:foregroundMark x1="7704" y1="74011" x2="7704" y2="74011"/>
                        <a14:foregroundMark x1="10535" y1="78531" x2="10535" y2="78531"/>
                        <a14:foregroundMark x1="8491" y1="54237" x2="8491" y2="54237"/>
                        <a14:foregroundMark x1="3459" y1="54237" x2="3459" y2="54237"/>
                        <a14:foregroundMark x1="5189" y1="69492" x2="5189" y2="69492"/>
                        <a14:foregroundMark x1="3459" y1="62147" x2="3459" y2="62147"/>
                        <a14:foregroundMark x1="24214" y1="46893" x2="24214" y2="46893"/>
                        <a14:foregroundMark x1="25943" y1="54237" x2="25943" y2="54237"/>
                        <a14:foregroundMark x1="27673" y1="55932" x2="27673" y2="55932"/>
                        <a14:foregroundMark x1="30031" y1="62147" x2="30031" y2="62147"/>
                        <a14:foregroundMark x1="30031" y1="69492" x2="30031" y2="69492"/>
                        <a14:foregroundMark x1="29245" y1="74011" x2="29245" y2="74011"/>
                        <a14:foregroundMark x1="26415" y1="78531" x2="26415" y2="78531"/>
                        <a14:foregroundMark x1="23428" y1="81356" x2="23428" y2="81356"/>
                        <a14:foregroundMark x1="21384" y1="74011" x2="21384" y2="74011"/>
                        <a14:foregroundMark x1="25943" y1="44068" x2="25943" y2="44068"/>
                        <a14:foregroundMark x1="27673" y1="41243" x2="27673" y2="41243"/>
                        <a14:foregroundMark x1="31761" y1="39548" x2="31761" y2="39548"/>
                        <a14:foregroundMark x1="7704" y1="42373" x2="7704" y2="42373"/>
                        <a14:foregroundMark x1="4717" y1="45763" x2="4717" y2="45763"/>
                        <a14:foregroundMark x1="9748" y1="58757" x2="9748" y2="58757"/>
                        <a14:foregroundMark x1="11321" y1="48588" x2="11321" y2="48588"/>
                        <a14:foregroundMark x1="10535" y1="39548" x2="10535" y2="39548"/>
                        <a14:foregroundMark x1="9277" y1="32203" x2="9277" y2="32203"/>
                        <a14:foregroundMark x1="14308" y1="33333" x2="14308" y2="33333"/>
                        <a14:foregroundMark x1="14780" y1="27684" x2="14780" y2="27684"/>
                        <a14:foregroundMark x1="11006" y1="29379" x2="11006" y2="29379"/>
                        <a14:foregroundMark x1="13050" y1="41243" x2="13050" y2="41243"/>
                        <a14:foregroundMark x1="16352" y1="37853" x2="16352" y2="37853"/>
                        <a14:foregroundMark x1="17138" y1="29379" x2="17138" y2="29379"/>
                        <a14:foregroundMark x1="19340" y1="25989" x2="19340" y2="25989"/>
                        <a14:foregroundMark x1="20126" y1="23164" x2="20126" y2="23164"/>
                        <a14:foregroundMark x1="22170" y1="20339" x2="22170" y2="20339"/>
                        <a14:foregroundMark x1="23428" y1="16949" x2="23428" y2="16949"/>
                        <a14:foregroundMark x1="20597" y1="29379" x2="23428" y2="24859"/>
                        <a14:foregroundMark x1="26730" y1="20339" x2="26730" y2="20339"/>
                        <a14:foregroundMark x1="28459" y1="16949" x2="28459" y2="16949"/>
                        <a14:foregroundMark x1="32233" y1="14124" x2="32233" y2="14124"/>
                        <a14:foregroundMark x1="35535" y1="16949" x2="35535" y2="16949"/>
                        <a14:foregroundMark x1="37579" y1="12429" x2="37579" y2="12429"/>
                        <a14:foregroundMark x1="38836" y1="9605" x2="38836" y2="9605"/>
                        <a14:foregroundMark x1="42138" y1="2260" x2="42138" y2="2260"/>
                        <a14:foregroundMark x1="43868" y1="9605" x2="43868" y2="9605"/>
                        <a14:foregroundMark x1="45912" y1="9605" x2="45912" y2="9605"/>
                        <a14:foregroundMark x1="47956" y1="6780" x2="47956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38" y="6238875"/>
            <a:ext cx="1865511" cy="5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E86452-6AEA-4380-9682-AB26317ADB62}"/>
              </a:ext>
            </a:extLst>
          </p:cNvPr>
          <p:cNvSpPr txBox="1"/>
          <p:nvPr/>
        </p:nvSpPr>
        <p:spPr>
          <a:xfrm>
            <a:off x="2889175" y="3666606"/>
            <a:ext cx="1983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1% POSSIBILITY…REALIZE</a:t>
            </a:r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B6611344-9447-438E-873C-299AF4110B03}"/>
              </a:ext>
            </a:extLst>
          </p:cNvPr>
          <p:cNvSpPr txBox="1">
            <a:spLocks/>
          </p:cNvSpPr>
          <p:nvPr/>
        </p:nvSpPr>
        <p:spPr>
          <a:xfrm>
            <a:off x="6927705" y="4287867"/>
            <a:ext cx="3445782" cy="28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Jimin</a:t>
            </a:r>
            <a:r>
              <a:rPr lang="en-US" sz="1800" dirty="0" smtClean="0"/>
              <a:t> Ha</a:t>
            </a:r>
            <a:endParaRPr lang="en-US" sz="1800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xmlns="" id="{A0B41C33-430D-4B31-A546-F85646919475}"/>
              </a:ext>
            </a:extLst>
          </p:cNvPr>
          <p:cNvSpPr txBox="1">
            <a:spLocks/>
          </p:cNvSpPr>
          <p:nvPr/>
        </p:nvSpPr>
        <p:spPr>
          <a:xfrm>
            <a:off x="6927703" y="4725872"/>
            <a:ext cx="3445783" cy="289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jmha@sehwa.biz</a:t>
            </a:r>
            <a:endParaRPr lang="en-US" sz="1800" dirty="0"/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28" y="4269942"/>
            <a:ext cx="466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53" y="4765242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171450" y="1923865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Table Name : </a:t>
            </a:r>
            <a:r>
              <a:rPr lang="en-US" altLang="ko-KR" sz="1800" dirty="0" err="1" smtClean="0">
                <a:solidFill>
                  <a:schemeClr val="bg1"/>
                </a:solidFill>
              </a:rPr>
              <a:t>New_tlds_test</a:t>
            </a:r>
            <a:r>
              <a:rPr lang="en-US" altLang="ko-KR" sz="1800" dirty="0" smtClean="0">
                <a:solidFill>
                  <a:schemeClr val="bg1"/>
                </a:solidFill>
              </a:rPr>
              <a:t> (1H)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9" y="4152618"/>
            <a:ext cx="3814761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07" y="4152618"/>
            <a:ext cx="3814761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64" y="2419576"/>
            <a:ext cx="381476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9" y="4152618"/>
            <a:ext cx="3814760" cy="156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2428646"/>
            <a:ext cx="3814761" cy="156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9" y="2409596"/>
            <a:ext cx="3814760" cy="156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03" y="1241109"/>
            <a:ext cx="7342622" cy="1215566"/>
          </a:xfrm>
        </p:spPr>
        <p:txBody>
          <a:bodyPr>
            <a:normAutofit/>
          </a:bodyPr>
          <a:lstStyle/>
          <a:p>
            <a:r>
              <a:rPr lang="en-US" altLang="ko-KR" sz="3800" dirty="0" smtClean="0"/>
              <a:t>PERCENTAGE DIAGNOSIS</a:t>
            </a:r>
            <a:endParaRPr lang="en-US" sz="380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전기설비기술지원시스템 상태 개수</a:t>
            </a:r>
            <a:endParaRPr lang="en-US" sz="180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b="1" dirty="0" smtClean="0"/>
              <a:t>설비 </a:t>
            </a:r>
            <a:r>
              <a:rPr lang="ko-KR" altLang="en-US" sz="2000" b="1" dirty="0" err="1" smtClean="0"/>
              <a:t>기준값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lvl="0"/>
            <a:endParaRPr lang="en-US" altLang="ko-KR" sz="200" b="1" dirty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정상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주의 </a:t>
            </a:r>
            <a:r>
              <a:rPr lang="ko-KR" altLang="en-US" sz="1800" dirty="0" smtClean="0"/>
              <a:t>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경고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</a:t>
            </a:r>
            <a:r>
              <a:rPr lang="ko-KR" altLang="en-US" sz="1800" dirty="0"/>
              <a:t>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장애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하한</a:t>
            </a:r>
            <a:r>
              <a:rPr lang="en-US" sz="1800" dirty="0" smtClean="0"/>
              <a:t> </a:t>
            </a:r>
            <a:r>
              <a:rPr lang="ko-KR" altLang="en-US" sz="1800" dirty="0"/>
              <a:t>범위</a:t>
            </a:r>
            <a:endParaRPr lang="en-US" sz="1800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-Standard Deviation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1" y="4245500"/>
            <a:ext cx="8305148" cy="2079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1" y="2478703"/>
            <a:ext cx="8286098" cy="100519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00726" y="3885693"/>
            <a:ext cx="5591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전기설비기술지원시스템 상태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(0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2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주의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, 3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4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장애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691" y="209907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● 전기설비기술지원시스템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설비기준값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PERCENTAGE DIAGNOSIS </a:t>
            </a:r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- 1 Day </a:t>
            </a:r>
            <a:r>
              <a:rPr lang="ko-KR" altLang="en-US" dirty="0" smtClean="0"/>
              <a:t>기준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:a16="http://schemas.microsoft.com/office/drawing/2014/main" xmlns="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072536801"/>
              </p:ext>
            </p:extLst>
          </p:nvPr>
        </p:nvGraphicFramePr>
        <p:xfrm>
          <a:off x="102555" y="183832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hart Placeholder 24" descr="Cylindrical chart">
            <a:extLst>
              <a:ext uri="{FF2B5EF4-FFF2-40B4-BE49-F238E27FC236}">
                <a16:creationId xmlns:a16="http://schemas.microsoft.com/office/drawing/2014/main" xmlns="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643075"/>
              </p:ext>
            </p:extLst>
          </p:nvPr>
        </p:nvGraphicFramePr>
        <p:xfrm>
          <a:off x="3112455" y="180022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Placeholder 24" descr="Cylindrical chart">
            <a:extLst>
              <a:ext uri="{FF2B5EF4-FFF2-40B4-BE49-F238E27FC236}">
                <a16:creationId xmlns:a16="http://schemas.microsoft.com/office/drawing/2014/main" xmlns="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528296"/>
              </p:ext>
            </p:extLst>
          </p:nvPr>
        </p:nvGraphicFramePr>
        <p:xfrm>
          <a:off x="6112830" y="1752600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Placeholder 24" descr="Cylindrical chart">
            <a:extLst>
              <a:ext uri="{FF2B5EF4-FFF2-40B4-BE49-F238E27FC236}">
                <a16:creationId xmlns:a16="http://schemas.microsoft.com/office/drawing/2014/main" xmlns="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904041"/>
              </p:ext>
            </p:extLst>
          </p:nvPr>
        </p:nvGraphicFramePr>
        <p:xfrm>
          <a:off x="9217980" y="174307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464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PERCENTAGE </a:t>
            </a:r>
            <a:r>
              <a:rPr lang="en-US" altLang="ko-KR" dirty="0" smtClean="0"/>
              <a:t>DASHBOARD 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57325"/>
            <a:ext cx="11029950" cy="511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793905" y="1211104"/>
            <a:ext cx="2714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Grafana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DashBoard</a:t>
            </a:r>
            <a:r>
              <a:rPr lang="en-US" altLang="ko-KR" sz="1000" dirty="0" smtClean="0">
                <a:solidFill>
                  <a:schemeClr val="bg1"/>
                </a:solidFill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</a:rPr>
              <a:t>분석 전 데이터 파악용도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03" y="1241109"/>
            <a:ext cx="7342622" cy="1215566"/>
          </a:xfrm>
        </p:spPr>
        <p:txBody>
          <a:bodyPr>
            <a:normAutofit/>
          </a:bodyPr>
          <a:lstStyle/>
          <a:p>
            <a:r>
              <a:rPr lang="en-US" sz="3800" dirty="0" smtClean="0"/>
              <a:t>CHANGE DETECTION</a:t>
            </a:r>
            <a:endParaRPr lang="en-US" sz="380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-Change Point Detection</a:t>
            </a:r>
            <a:endParaRPr lang="en-US" sz="180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b="1" dirty="0" smtClean="0"/>
              <a:t>출렁이는 구간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평균값 변화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잦은 변화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일시 변화</a:t>
            </a:r>
            <a:endParaRPr lang="en-US" altLang="ko-KR" sz="2000" b="1" dirty="0" smtClean="0"/>
          </a:p>
          <a:p>
            <a:pPr lvl="1"/>
            <a:r>
              <a:rPr lang="en-US" altLang="ko-KR" sz="1600" b="1" dirty="0" smtClean="0"/>
              <a:t>PYTHON – CUSUM (</a:t>
            </a:r>
            <a:r>
              <a:rPr lang="ko-KR" altLang="en-US" sz="1600" b="1" dirty="0" smtClean="0"/>
              <a:t>급격한 변화</a:t>
            </a:r>
            <a:r>
              <a:rPr lang="en-US" altLang="ko-KR" sz="1600" b="1" dirty="0" smtClean="0"/>
              <a:t>)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0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출렁이는 구간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81" b="76058" l="27730" r="62510">
                        <a14:foregroundMark x1="29922" y1="48934" x2="29922" y2="48934"/>
                        <a14:foregroundMark x1="30613" y1="49112" x2="30613" y2="49112"/>
                        <a14:foregroundMark x1="31477" y1="49112" x2="31477" y2="49112"/>
                        <a14:foregroundMark x1="32599" y1="49112" x2="32599" y2="49112"/>
                        <a14:foregroundMark x1="34845" y1="48934" x2="34845" y2="48934"/>
                        <a14:foregroundMark x1="35665" y1="48135" x2="35665" y2="48135"/>
                        <a14:foregroundMark x1="36442" y1="47513" x2="36442" y2="47513"/>
                        <a14:foregroundMark x1="37047" y1="47513" x2="37047" y2="47513"/>
                        <a14:foregroundMark x1="37651" y1="47869" x2="37651" y2="47869"/>
                        <a14:foregroundMark x1="34370" y1="48934" x2="34370" y2="48934"/>
                        <a14:foregroundMark x1="33377" y1="48934" x2="33377" y2="48934"/>
                        <a14:foregroundMark x1="33895" y1="48934" x2="33895" y2="48934"/>
                        <a14:foregroundMark x1="31908" y1="48934" x2="31908" y2="48934"/>
                        <a14:foregroundMark x1="30095" y1="51332" x2="30095" y2="51332"/>
                        <a14:foregroundMark x1="30786" y1="51155" x2="30786" y2="51155"/>
                        <a14:foregroundMark x1="31606" y1="51332" x2="31606" y2="51332"/>
                        <a14:foregroundMark x1="32297" y1="51332" x2="32297" y2="51332"/>
                        <a14:foregroundMark x1="33074" y1="51332" x2="33074" y2="51332"/>
                        <a14:foregroundMark x1="33679" y1="51332" x2="33679" y2="51332"/>
                        <a14:foregroundMark x1="34283" y1="50977" x2="34283" y2="50977"/>
                        <a14:foregroundMark x1="35060" y1="50977" x2="35060" y2="50977"/>
                        <a14:foregroundMark x1="35535" y1="50977" x2="35535" y2="50977"/>
                        <a14:foregroundMark x1="36054" y1="50977" x2="36054" y2="50977"/>
                        <a14:foregroundMark x1="36528" y1="50977" x2="36528" y2="50977"/>
                        <a14:foregroundMark x1="37219" y1="50977" x2="37219" y2="50977"/>
                        <a14:foregroundMark x1="37651" y1="50977" x2="37651" y2="50977"/>
                        <a14:foregroundMark x1="35363" y1="47869" x2="35363" y2="47869"/>
                        <a14:foregroundMark x1="35060" y1="48934" x2="35060" y2="48934"/>
                        <a14:foregroundMark x1="34585" y1="49556" x2="34585" y2="4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35472" r="33142" b="19432"/>
          <a:stretch/>
        </p:blipFill>
        <p:spPr bwMode="auto">
          <a:xfrm>
            <a:off x="314975" y="1723518"/>
            <a:ext cx="4181526" cy="210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13340" r="-1174" b="-13340"/>
          <a:stretch/>
        </p:blipFill>
        <p:spPr bwMode="auto">
          <a:xfrm>
            <a:off x="652041" y="4129895"/>
            <a:ext cx="10873209" cy="209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0725" y="1723518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천안아산 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0725" y="3746334"/>
            <a:ext cx="2839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연무대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5T 2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~ 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출렁이는 구간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976439"/>
            <a:ext cx="11296650" cy="252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285750" y="473374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400" dirty="0" smtClean="0">
                <a:solidFill>
                  <a:schemeClr val="bg1"/>
                </a:solidFill>
              </a:rPr>
              <a:t>분산으로 잡히지 않음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</a:t>
            </a:r>
            <a:r>
              <a:rPr lang="en-US" altLang="ko-KR" dirty="0"/>
              <a:t> Change Point </a:t>
            </a:r>
            <a:r>
              <a:rPr lang="en-US" altLang="ko-KR" dirty="0" smtClean="0"/>
              <a:t>Detection</a:t>
            </a:r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변화점</a:t>
            </a:r>
            <a:r>
              <a:rPr lang="ko-KR" altLang="en-US" sz="1800" dirty="0" smtClean="0">
                <a:solidFill>
                  <a:schemeClr val="bg1"/>
                </a:solidFill>
              </a:rPr>
              <a:t> 탐지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bg1"/>
                </a:solidFill>
              </a:rPr>
              <a:t>R – CPD </a:t>
            </a:r>
          </a:p>
          <a:p>
            <a:pPr lvl="1"/>
            <a:r>
              <a:rPr lang="en-US" altLang="ko-KR" sz="1400" dirty="0" smtClean="0">
                <a:solidFill>
                  <a:schemeClr val="bg1"/>
                </a:solidFill>
              </a:rPr>
              <a:t>Python - Rupture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1" y="2057400"/>
            <a:ext cx="3780609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2057400"/>
            <a:ext cx="3943346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52400"/>
            <a:ext cx="990761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339172" y="809625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하이퍼링크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err="1" smtClean="0"/>
              <a:t>연무대</a:t>
            </a:r>
            <a:r>
              <a:rPr lang="en-US" altLang="ko-KR" dirty="0"/>
              <a:t> </a:t>
            </a:r>
            <a:r>
              <a:rPr lang="en-US" altLang="ko-KR" dirty="0" smtClean="0"/>
              <a:t>5T 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400550" y="405765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Python – Rupture </a:t>
            </a:r>
          </a:p>
          <a:p>
            <a:pPr lvl="1"/>
            <a:r>
              <a:rPr lang="en-US" altLang="ko-KR" sz="1400" dirty="0">
                <a:solidFill>
                  <a:schemeClr val="bg1"/>
                </a:solidFill>
              </a:rPr>
              <a:t>Model : </a:t>
            </a:r>
            <a:r>
              <a:rPr lang="en-US" altLang="ko-KR" sz="1400" dirty="0" err="1">
                <a:solidFill>
                  <a:schemeClr val="bg1"/>
                </a:solidFill>
              </a:rPr>
              <a:t>Binseg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/>
            <a:r>
              <a:rPr lang="en-US" altLang="ko-KR" sz="1400" dirty="0" err="1">
                <a:solidFill>
                  <a:schemeClr val="bg1"/>
                </a:solidFill>
              </a:rPr>
              <a:t>n_bkps</a:t>
            </a:r>
            <a:r>
              <a:rPr lang="en-US" altLang="ko-KR" sz="1400" dirty="0">
                <a:solidFill>
                  <a:schemeClr val="bg1"/>
                </a:solidFill>
              </a:rPr>
              <a:t> : 3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평균이 변화한 지점 </a:t>
            </a:r>
            <a:r>
              <a:rPr lang="en-US" altLang="ko-KR" sz="1800" dirty="0" smtClean="0">
                <a:solidFill>
                  <a:schemeClr val="bg1"/>
                </a:solidFill>
              </a:rPr>
              <a:t>–&gt; 3</a:t>
            </a:r>
            <a:r>
              <a:rPr lang="ko-KR" altLang="en-US" sz="1800" dirty="0" smtClean="0">
                <a:solidFill>
                  <a:schemeClr val="bg1"/>
                </a:solidFill>
              </a:rPr>
              <a:t>개의 구간 분할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8" y="4057650"/>
            <a:ext cx="3584576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8" y="2126548"/>
            <a:ext cx="10946557" cy="15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7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xmlns="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altLang="ko-KR" dirty="0" smtClean="0"/>
              <a:t>Definition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304846507"/>
              </p:ext>
            </p:extLst>
          </p:nvPr>
        </p:nvGraphicFramePr>
        <p:xfrm>
          <a:off x="609600" y="1758635"/>
          <a:ext cx="11125200" cy="465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841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2169359">
                  <a:extLst>
                    <a:ext uri="{9D8B030D-6E8A-4147-A177-3AD203B41FA5}">
                      <a16:colId xmlns:a16="http://schemas.microsoft.com/office/drawing/2014/main" xmlns="" val="28431161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471170"/>
                <a:gridCol w="235585"/>
                <a:gridCol w="353378"/>
                <a:gridCol w="353378"/>
                <a:gridCol w="235585"/>
                <a:gridCol w="471170"/>
                <a:gridCol w="706755"/>
                <a:gridCol w="2943224">
                  <a:extLst>
                    <a:ext uri="{9D8B030D-6E8A-4147-A177-3AD203B41FA5}">
                      <a16:colId xmlns:a16="http://schemas.microsoft.com/office/drawing/2014/main" xmlns="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요구사항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etc.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352931">
                <a:tc rowSpan="2">
                  <a:txBody>
                    <a:bodyPr/>
                    <a:lstStyle/>
                    <a:p>
                      <a:r>
                        <a:rPr lang="en-US" altLang="ko-KR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기술통계 </a:t>
                      </a:r>
                      <a:r>
                        <a:rPr lang="en-US" altLang="ko-KR" sz="1200" dirty="0" smtClean="0"/>
                        <a:t>Descriptive Statistics</a:t>
                      </a:r>
                      <a:endParaRPr lang="ko-KR" altLang="en-US" sz="1200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최대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최소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편차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분산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모집단의 특성 규명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</a:t>
                      </a:r>
                      <a:r>
                        <a:rPr lang="en-US" altLang="ko-KR" sz="1200" i="1" dirty="0" smtClean="0"/>
                        <a:t>Percentage Diagnosis</a:t>
                      </a:r>
                      <a:endParaRPr lang="ko-KR" altLang="en-US" sz="1200" i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기술지원시스템 상태 개수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주의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경고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조치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 or</a:t>
                      </a:r>
                      <a:r>
                        <a:rPr lang="en-US" altLang="ko-KR" sz="1200" b="1" i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자체</a:t>
                      </a:r>
                      <a:r>
                        <a:rPr lang="en-IN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진단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rowSpan="10">
                  <a:txBody>
                    <a:bodyPr/>
                    <a:lstStyle/>
                    <a:p>
                      <a:r>
                        <a:rPr lang="en-IN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IN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DIAGNOSIS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 진단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절대값에 따른 전압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  <a:tr h="232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진단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주의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경고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조치 값에 해당하는 변화 퍼센트</a:t>
                      </a: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설비 </a:t>
                      </a:r>
                      <a:r>
                        <a:rPr lang="ko-KR" altLang="en-US" sz="1200" b="1" i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기준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평균값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잦은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일시 변화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평균의 변화지점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(Rupture)-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출렁이는 구간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빈도 분석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순간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군집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5032543"/>
                  </a:ext>
                </a:extLst>
              </a:tr>
              <a:tr h="232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상관 관계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같은 조건 장치 필터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 진단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점유시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비감소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</a:t>
                      </a:r>
                      <a:r>
                        <a:rPr lang="ko-KR" altLang="en-US" sz="1200" b="1" i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주파수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비점유시 이상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상태전이 다이어그램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FSM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유한 상태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알고리즘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4881273"/>
                  </a:ext>
                </a:extLst>
              </a:tr>
              <a:tr h="232770">
                <a:tc rowSpan="2">
                  <a:txBody>
                    <a:bodyPr/>
                    <a:lstStyle/>
                    <a:p>
                      <a:r>
                        <a:rPr lang="en-IN" altLang="ko-KR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IDEA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장애</a:t>
                      </a:r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카테고리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n-lt"/>
                        </a:rPr>
                        <a:t>장애 원인별 카테고리 그래프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이동 평균변화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이동평균 그래프 추이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539496" y="1499830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ko-KR" altLang="en-US" sz="1000" dirty="0" smtClean="0">
                <a:solidFill>
                  <a:schemeClr val="bg1"/>
                </a:solidFill>
              </a:rPr>
              <a:t>모든 데이터는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계룡</a:t>
            </a:r>
            <a:r>
              <a:rPr lang="ko-KR" altLang="en-US" sz="1000" dirty="0" smtClean="0">
                <a:solidFill>
                  <a:schemeClr val="bg1"/>
                </a:solidFill>
              </a:rPr>
              <a:t> 데이터 기준임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- RUPTURE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논문 참고 및 모델의 성능 비교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1" y="4634417"/>
            <a:ext cx="4293533" cy="17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1" y="2291310"/>
            <a:ext cx="4293533" cy="173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87" y="4627021"/>
            <a:ext cx="4293533" cy="17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87" y="2291310"/>
            <a:ext cx="4290673" cy="173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88091" y="1935908"/>
            <a:ext cx="2321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Dnpy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8091" y="4299839"/>
            <a:ext cx="2438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Binseg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32487" y="1935907"/>
            <a:ext cx="2467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Window,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32487" y="4300194"/>
            <a:ext cx="2624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BottomUp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</a:t>
            </a:r>
            <a:r>
              <a:rPr lang="en-US" dirty="0" smtClean="0"/>
              <a:t>Python Code</a:t>
            </a:r>
            <a:endParaRPr lang="en-US" altLang="ko-KR" dirty="0" smtClean="0"/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1500" y="2024598"/>
            <a:ext cx="619125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pymysql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cx_Oracle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from </a:t>
            </a:r>
            <a:r>
              <a:rPr lang="en-US" altLang="ko-KR" sz="900" dirty="0" err="1">
                <a:solidFill>
                  <a:schemeClr val="bg1"/>
                </a:solidFill>
              </a:rPr>
              <a:t>sqlalchemy</a:t>
            </a:r>
            <a:r>
              <a:rPr lang="en-US" altLang="ko-KR" sz="900" dirty="0">
                <a:solidFill>
                  <a:schemeClr val="bg1"/>
                </a:solidFill>
              </a:rPr>
              <a:t> import </a:t>
            </a:r>
            <a:r>
              <a:rPr lang="en-US" altLang="ko-KR" sz="900" dirty="0" err="1">
                <a:solidFill>
                  <a:schemeClr val="bg1"/>
                </a:solidFill>
              </a:rPr>
              <a:t>create_engine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os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datetime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from </a:t>
            </a:r>
            <a:r>
              <a:rPr lang="en-US" altLang="ko-KR" sz="900" dirty="0" err="1">
                <a:solidFill>
                  <a:schemeClr val="bg1"/>
                </a:solidFill>
              </a:rPr>
              <a:t>sqlalchemy.exc</a:t>
            </a:r>
            <a:r>
              <a:rPr lang="en-US" altLang="ko-KR" sz="900" dirty="0">
                <a:solidFill>
                  <a:schemeClr val="bg1"/>
                </a:solidFill>
              </a:rPr>
              <a:t> import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IntegrityError</a:t>
            </a:r>
            <a:endParaRPr lang="en-US" altLang="ko-KR" sz="900" dirty="0" smtClean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ruptures as 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rpt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engine= </a:t>
            </a:r>
            <a:r>
              <a:rPr lang="en-US" altLang="ko-KR" sz="9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900" dirty="0">
                <a:solidFill>
                  <a:schemeClr val="bg1"/>
                </a:solidFill>
              </a:rPr>
              <a:t>('</a:t>
            </a:r>
            <a:r>
              <a:rPr lang="en-US" altLang="ko-KR" sz="9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900" dirty="0" smtClean="0">
                <a:solidFill>
                  <a:schemeClr val="bg1"/>
                </a:solidFill>
              </a:rPr>
              <a:t>://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id:pw@localhost</a:t>
            </a:r>
            <a:r>
              <a:rPr lang="en-US" altLang="ko-KR" sz="900" dirty="0" smtClean="0">
                <a:solidFill>
                  <a:schemeClr val="bg1"/>
                </a:solidFill>
              </a:rPr>
              <a:t>/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table_name?charset</a:t>
            </a:r>
            <a:r>
              <a:rPr lang="en-US" altLang="ko-KR" sz="900" dirty="0" smtClean="0">
                <a:solidFill>
                  <a:schemeClr val="bg1"/>
                </a:solidFill>
              </a:rPr>
              <a:t>=utf8</a:t>
            </a:r>
            <a:r>
              <a:rPr lang="en-US" altLang="ko-KR" sz="900" dirty="0">
                <a:solidFill>
                  <a:schemeClr val="bg1"/>
                </a:solidFill>
              </a:rPr>
              <a:t>', encoding='utf-8')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connection = </a:t>
            </a:r>
            <a:r>
              <a:rPr lang="en-US" altLang="ko-KR" sz="900" dirty="0" err="1">
                <a:solidFill>
                  <a:schemeClr val="bg1"/>
                </a:solidFill>
              </a:rPr>
              <a:t>engine.connect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TLDS = </a:t>
            </a:r>
            <a:r>
              <a:rPr lang="en-US" altLang="ko-KR" sz="900" dirty="0" err="1">
                <a:solidFill>
                  <a:schemeClr val="bg1"/>
                </a:solidFill>
              </a:rPr>
              <a:t>pd.read_sql</a:t>
            </a:r>
            <a:r>
              <a:rPr lang="en-US" altLang="ko-KR" sz="900" dirty="0">
                <a:solidFill>
                  <a:schemeClr val="bg1"/>
                </a:solidFill>
              </a:rPr>
              <a:t>("select * from sn001_phm.value_tlds where AREA_ID = 10 and DEV_NM like '5T'  ", connection)</a:t>
            </a:r>
          </a:p>
          <a:p>
            <a:r>
              <a:rPr lang="en-US" altLang="ko-KR" sz="900" dirty="0" err="1" smtClean="0">
                <a:solidFill>
                  <a:schemeClr val="bg1"/>
                </a:solidFill>
              </a:rPr>
              <a:t>connection.close</a:t>
            </a:r>
            <a:r>
              <a:rPr lang="en-US" altLang="ko-KR" sz="900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=</a:t>
            </a:r>
            <a:r>
              <a:rPr lang="en-US" altLang="ko-KR" sz="900" dirty="0" err="1">
                <a:solidFill>
                  <a:schemeClr val="bg1"/>
                </a:solidFill>
              </a:rPr>
              <a:t>TLDS.set_index</a:t>
            </a:r>
            <a:r>
              <a:rPr lang="en-US" altLang="ko-KR" sz="900" dirty="0">
                <a:solidFill>
                  <a:schemeClr val="bg1"/>
                </a:solidFill>
              </a:rPr>
              <a:t>('DTCT_TS')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 = </a:t>
            </a:r>
            <a:r>
              <a:rPr lang="en-US" altLang="ko-KR" sz="900" dirty="0" err="1">
                <a:solidFill>
                  <a:schemeClr val="bg1"/>
                </a:solidFill>
              </a:rPr>
              <a:t>pd.DataFrame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test['MAJOR_TX_VOLT_MIN']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['MAJOR_TX_VOLT'].resample('1H').min()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test['MAJOR_TX_VOLT_MAX']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['MAJOR_TX_VOLT'].resample('1H').max()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test['MINR_TX_VOLT_MIN']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['MINR_TX_VOLT'].resample('1H').min()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test['MINR_TX_VOLT_MAX']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['MINR_TX_VOLT'].resample('1H').max()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test['MAJOR_RX_VOLT_MIN']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['MAJOR_RX_VOLT'].resample('1H').min()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test['MAJOR_RX_VOLT_MAX']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['MAJOR_RX_VOLT'].resample('1H').max()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test['MINR_RX_VOLT_MIN']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['MINR_RX_VOLT'].resample('1H').min()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test['MINR_RX_VOLT_MAX']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['MINR_RX_VOLT'].resample('1H').max</a:t>
            </a:r>
            <a:r>
              <a:rPr lang="en-US" altLang="ko-KR" sz="900" dirty="0" smtClean="0">
                <a:solidFill>
                  <a:schemeClr val="bg1"/>
                </a:solidFill>
              </a:rPr>
              <a:t>()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53225" y="2024598"/>
            <a:ext cx="47720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test</a:t>
            </a:r>
            <a:r>
              <a:rPr lang="en-US" altLang="ko-KR" sz="900" dirty="0">
                <a:solidFill>
                  <a:schemeClr val="bg1"/>
                </a:solidFill>
              </a:rPr>
              <a:t>['AREA_ID'] = 10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test['DEV_GUBUN'] = '100_TLDS_IMP'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test['DEV_NM'] = '5T'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test = </a:t>
            </a:r>
            <a:r>
              <a:rPr lang="en-US" altLang="ko-KR" sz="900" dirty="0" err="1">
                <a:solidFill>
                  <a:schemeClr val="bg1"/>
                </a:solidFill>
              </a:rPr>
              <a:t>test.fillna</a:t>
            </a:r>
            <a:r>
              <a:rPr lang="en-US" altLang="ko-KR" sz="900" dirty="0">
                <a:solidFill>
                  <a:schemeClr val="bg1"/>
                </a:solidFill>
              </a:rPr>
              <a:t>(0)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test['DTCT_TS'] =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test.index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m = test[['MAJOR_RX_VOLT_MAX']]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m = </a:t>
            </a:r>
            <a:r>
              <a:rPr lang="en-US" altLang="ko-KR" sz="900" dirty="0" err="1">
                <a:solidFill>
                  <a:schemeClr val="bg1"/>
                </a:solidFill>
              </a:rPr>
              <a:t>m.reset_index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signal = </a:t>
            </a:r>
            <a:r>
              <a:rPr lang="en-US" altLang="ko-KR" sz="900" dirty="0" smtClean="0">
                <a:solidFill>
                  <a:schemeClr val="bg1"/>
                </a:solidFill>
              </a:rPr>
              <a:t>m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signal= </a:t>
            </a:r>
            <a:r>
              <a:rPr lang="en-US" altLang="ko-KR" sz="900" dirty="0" err="1">
                <a:solidFill>
                  <a:schemeClr val="bg1"/>
                </a:solidFill>
              </a:rPr>
              <a:t>signal.query</a:t>
            </a:r>
            <a:r>
              <a:rPr lang="en-US" altLang="ko-KR" sz="900" dirty="0">
                <a:solidFill>
                  <a:schemeClr val="bg1"/>
                </a:solidFill>
              </a:rPr>
              <a:t>("DTCT_TS &gt;= '2021-02-13' and DTCT_TS &lt; '2021-05-01'")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n_breaks</a:t>
            </a:r>
            <a:r>
              <a:rPr lang="en-US" altLang="ko-KR" sz="900" dirty="0">
                <a:solidFill>
                  <a:schemeClr val="bg1"/>
                </a:solidFill>
              </a:rPr>
              <a:t> = 40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y = </a:t>
            </a:r>
            <a:r>
              <a:rPr lang="en-US" altLang="ko-KR" sz="900" dirty="0" err="1">
                <a:solidFill>
                  <a:schemeClr val="bg1"/>
                </a:solidFill>
              </a:rPr>
              <a:t>np.array</a:t>
            </a:r>
            <a:r>
              <a:rPr lang="en-US" altLang="ko-KR" sz="900" dirty="0">
                <a:solidFill>
                  <a:schemeClr val="bg1"/>
                </a:solidFill>
              </a:rPr>
              <a:t>(signal['MAJOR_RX_VOLT_MAX'].</a:t>
            </a:r>
            <a:r>
              <a:rPr lang="en-US" altLang="ko-KR" sz="900" dirty="0" err="1">
                <a:solidFill>
                  <a:schemeClr val="bg1"/>
                </a:solidFill>
              </a:rPr>
              <a:t>tolist</a:t>
            </a:r>
            <a:r>
              <a:rPr lang="en-US" altLang="ko-KR" sz="900" dirty="0">
                <a:solidFill>
                  <a:schemeClr val="bg1"/>
                </a:solidFill>
              </a:rPr>
              <a:t>())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model = "</a:t>
            </a:r>
            <a:r>
              <a:rPr lang="en-US" altLang="ko-KR" sz="900" dirty="0" smtClean="0">
                <a:solidFill>
                  <a:schemeClr val="bg1"/>
                </a:solidFill>
              </a:rPr>
              <a:t>l2“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algo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rpt.Binseg</a:t>
            </a:r>
            <a:r>
              <a:rPr lang="en-US" altLang="ko-KR" sz="900" dirty="0">
                <a:solidFill>
                  <a:schemeClr val="bg1"/>
                </a:solidFill>
              </a:rPr>
              <a:t>(model=model).fit(signal)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my_bkps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algo.predict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n_bkps</a:t>
            </a:r>
            <a:r>
              <a:rPr lang="en-US" altLang="ko-KR" sz="900" dirty="0">
                <a:solidFill>
                  <a:schemeClr val="bg1"/>
                </a:solidFill>
              </a:rPr>
              <a:t>=3)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rpt.show.display</a:t>
            </a:r>
            <a:r>
              <a:rPr lang="en-US" altLang="ko-KR" sz="900" dirty="0">
                <a:solidFill>
                  <a:schemeClr val="bg1"/>
                </a:solidFill>
              </a:rPr>
              <a:t>(signal, </a:t>
            </a:r>
            <a:r>
              <a:rPr lang="en-US" altLang="ko-KR" sz="900" dirty="0" err="1">
                <a:solidFill>
                  <a:schemeClr val="bg1"/>
                </a:solidFill>
              </a:rPr>
              <a:t>my_bkps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figsize</a:t>
            </a:r>
            <a:r>
              <a:rPr lang="en-US" altLang="ko-KR" sz="900" dirty="0">
                <a:solidFill>
                  <a:schemeClr val="bg1"/>
                </a:solidFill>
              </a:rPr>
              <a:t>=(10, 6))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plt.show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TLDS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STATE DIAGNOSIS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점유시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검측값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비감소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상태 기반 비율 진단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주파수 기준치 이상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비점유시 기준치 이상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9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점유시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검측값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비감소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1950" y="1695451"/>
            <a:ext cx="721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()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(ITEM_NM = c("MAJOR_TX_VOLT", "MINR_TX_VOLT", "MAJOR_RX_VOLT", "MINR_RX_VOLT"))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for (i in 2:nrow(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)) {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item_nm</a:t>
            </a:r>
            <a:r>
              <a:rPr lang="en-US" altLang="ko-KR" sz="900" dirty="0" smtClean="0">
                <a:solidFill>
                  <a:schemeClr val="bg1"/>
                </a:solidFill>
              </a:rPr>
              <a:t> &lt;-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item_map</a:t>
            </a:r>
            <a:r>
              <a:rPr lang="en-US" altLang="ko-KR" sz="900" dirty="0" smtClean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data_for_condi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&lt;- </a:t>
            </a:r>
            <a:r>
              <a:rPr lang="en-US" altLang="ko-KR" sz="900" dirty="0" err="1">
                <a:solidFill>
                  <a:schemeClr val="bg1"/>
                </a:solidFill>
              </a:rPr>
              <a:t>tlds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  filter(hour(DTCT_TS</a:t>
            </a:r>
            <a:r>
              <a:rPr lang="en-US" altLang="ko-KR" sz="900" dirty="0">
                <a:solidFill>
                  <a:schemeClr val="bg1"/>
                </a:solidFill>
              </a:rPr>
              <a:t>) &lt; CONDI_TABLE$EXCEPT_TS_LOWER , hour(DTCT_TS) &gt;= CONDI_TABLE$EXCEPT_TS_UPPER)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rename("VOLT"=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DTCT_TS, DEV_NM, VOLT, OCCUPNCY_YN)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group_by</a:t>
            </a:r>
            <a:r>
              <a:rPr lang="en-US" altLang="ko-KR" sz="900" dirty="0">
                <a:solidFill>
                  <a:schemeClr val="bg1"/>
                </a:solidFill>
              </a:rPr>
              <a:t>(AREA_ID, DEV_GUBUN, DEV_NM)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summarise</a:t>
            </a:r>
            <a:r>
              <a:rPr lang="en-US" altLang="ko-KR" sz="900" dirty="0">
                <a:solidFill>
                  <a:schemeClr val="bg1"/>
                </a:solidFill>
              </a:rPr>
              <a:t>(DTCT_TS = DTCT_TS,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VOLT = VOLT,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VOLT_LAG1 = lag(VOLT, 1),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OCCUPNCY_YN = OCCUPNCY_YN,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OCCUPNCY_YN_LAG1 = lag(OCCUPNCY_YN, 1))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ungroup()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(OCCUPNCY_YN_LAG1 == 0 | is.na(OCCUPNCY_YN_LAG1)))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is.na(OCCUPNCY_YN_LAG1</a:t>
            </a:r>
            <a:r>
              <a:rPr lang="en-US" altLang="ko-KR" sz="900" dirty="0" smtClean="0">
                <a:solidFill>
                  <a:schemeClr val="bg1"/>
                </a:solidFill>
              </a:rPr>
              <a:t>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add_value_tlds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&lt;- </a:t>
            </a:r>
            <a:r>
              <a:rPr lang="en-US" altLang="ko-KR" sz="900" dirty="0" err="1">
                <a:solidFill>
                  <a:schemeClr val="bg1"/>
                </a:solidFill>
              </a:rPr>
              <a:t>add_value_tlds_all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rename("VOLT_LAG1" =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DEV_NM, DTCT_TS, VOLT_LAG1, OCCUPNCY_YN_LAG1)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drop_na</a:t>
            </a:r>
            <a:r>
              <a:rPr lang="en-US" altLang="ko-KR" sz="900" dirty="0">
                <a:solidFill>
                  <a:schemeClr val="bg1"/>
                </a:solidFill>
              </a:rPr>
              <a:t>(VOLT_LAG1)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select(-DTCT_TS)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as.data.frame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34100" y="1704976"/>
            <a:ext cx="721042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select(-VOLT_LAG1, - OCCUPNCY_YN_LAG1)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left_join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add_value_tlds</a:t>
            </a:r>
            <a:r>
              <a:rPr lang="en-US" altLang="ko-KR" sz="900" dirty="0">
                <a:solidFill>
                  <a:schemeClr val="bg1"/>
                </a:solidFill>
              </a:rPr>
              <a:t>, by = c("AREA_ID", "DEV_GUBUN", "DEV_NM"))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drop_na</a:t>
            </a:r>
            <a:r>
              <a:rPr lang="en-US" altLang="ko-KR" sz="900" dirty="0">
                <a:solidFill>
                  <a:schemeClr val="bg1"/>
                </a:solidFill>
              </a:rPr>
              <a:t>(OCCUPNCY_YN_LAG1)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OCCUPNCY_YN_LAG1 == 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OCCUPNCY_YN_LAG1 == 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filter(VOLT &gt;= VOLT_LAG1)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mutate(MSG = glue("{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점유 전 </a:t>
            </a:r>
            <a:r>
              <a:rPr lang="en-US" altLang="ko-KR" sz="900" dirty="0">
                <a:solidFill>
                  <a:schemeClr val="bg1"/>
                </a:solidFill>
              </a:rPr>
              <a:t>: {VOLT_LAG1}, {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점유 후 </a:t>
            </a:r>
            <a:r>
              <a:rPr lang="en-US" altLang="ko-KR" sz="900" dirty="0">
                <a:solidFill>
                  <a:schemeClr val="bg1"/>
                </a:solidFill>
              </a:rPr>
              <a:t>: {VOLT</a:t>
            </a:r>
            <a:r>
              <a:rPr lang="en-US" altLang="ko-KR" sz="900" dirty="0" smtClean="0">
                <a:solidFill>
                  <a:schemeClr val="bg1"/>
                </a:solidFill>
              </a:rPr>
              <a:t>},")) </a:t>
            </a:r>
            <a:r>
              <a:rPr lang="en-US" altLang="ko-KR" sz="900" dirty="0">
                <a:solidFill>
                  <a:schemeClr val="bg1"/>
                </a:solidFill>
              </a:rPr>
              <a:t>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mutate(CONDI_ID = </a:t>
            </a:r>
            <a:r>
              <a:rPr lang="en-US" altLang="ko-KR" sz="900" dirty="0" err="1">
                <a:solidFill>
                  <a:schemeClr val="bg1"/>
                </a:solidFill>
              </a:rPr>
              <a:t>ifelse</a:t>
            </a:r>
            <a:r>
              <a:rPr lang="en-US" altLang="ko-KR" sz="9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               (CONDI_TABLE %&gt;% filter(DEV_GUBUN == '100_TLDS_AF'))$CONDI_ID[1],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               (CONDI_TABLE %&gt;% filter(DEV_GUBUN == '100_TLDS_IMP'))$CONDI_ID[1]), ITEM_NM =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DEV_NM, DTCT_TS, ITEM_NM, CONDI_ID, MSG)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condi_detect_type_1 &lt;-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(condi_detect_type_1,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)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</a:t>
            </a:r>
            <a:endParaRPr lang="en-US" altLang="ko-KR" sz="900" dirty="0" smtClean="0">
              <a:solidFill>
                <a:schemeClr val="bg1"/>
              </a:solidFill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     &lt;- </a:t>
            </a:r>
            <a:r>
              <a:rPr lang="en-US" altLang="ko-KR" sz="900" dirty="0" err="1">
                <a:solidFill>
                  <a:schemeClr val="bg1"/>
                </a:solidFill>
              </a:rPr>
              <a:t>dcast</a:t>
            </a:r>
            <a:r>
              <a:rPr lang="en-US" altLang="ko-KR" sz="900" dirty="0">
                <a:solidFill>
                  <a:schemeClr val="bg1"/>
                </a:solidFill>
              </a:rPr>
              <a:t>(condi_detect_type_1, AREA_ID+DEV_GUBUN+DEV_NM+DTCT_TS+CONDI_ID~ITEM_NM, </a:t>
            </a:r>
            <a:r>
              <a:rPr lang="en-US" altLang="ko-KR" sz="900" dirty="0" err="1">
                <a:solidFill>
                  <a:schemeClr val="bg1"/>
                </a:solidFill>
              </a:rPr>
              <a:t>value.var</a:t>
            </a:r>
            <a:r>
              <a:rPr lang="en-US" altLang="ko-KR" sz="900" dirty="0">
                <a:solidFill>
                  <a:schemeClr val="bg1"/>
                </a:solidFill>
              </a:rPr>
              <a:t> = "MSG")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&lt;- condi_detect_type_1 %&gt;%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unite(MSG, condi_detect_type_1 </a:t>
            </a:r>
            <a:r>
              <a:rPr lang="en-US" altLang="ko-KR" sz="900" dirty="0" smtClean="0">
                <a:solidFill>
                  <a:schemeClr val="bg1"/>
                </a:solidFill>
              </a:rPr>
              <a:t>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</a:rPr>
              <a:t>  </a:t>
            </a:r>
            <a:r>
              <a:rPr lang="en-US" altLang="ko-KR" sz="900" dirty="0">
                <a:solidFill>
                  <a:schemeClr val="bg1"/>
                </a:solidFill>
              </a:rPr>
              <a:t>select(-c(AREA_ID, DEV_GUBUN, DEV_NM, DTCT_TS, CONDI_ID)) %&gt;% names(),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 = ' ')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mutate(MSG =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str_remove_all</a:t>
            </a:r>
            <a:r>
              <a:rPr lang="en-US" altLang="ko-KR" sz="900" dirty="0" smtClean="0">
                <a:solidFill>
                  <a:schemeClr val="bg1"/>
                </a:solidFill>
              </a:rPr>
              <a:t>(glue(‘</a:t>
            </a:r>
            <a:r>
              <a:rPr lang="en-US" altLang="ko-KR" sz="900" dirty="0">
                <a:solidFill>
                  <a:schemeClr val="bg1"/>
                </a:solidFill>
              </a:rPr>
              <a:t>“ </a:t>
            </a:r>
            <a:r>
              <a:rPr lang="en-US" altLang="ko-KR" sz="900" dirty="0" smtClean="0">
                <a:solidFill>
                  <a:schemeClr val="bg1"/>
                </a:solidFill>
              </a:rPr>
              <a:t>DTCT_TS 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“ {</a:t>
            </a:r>
            <a:r>
              <a:rPr lang="en-US" altLang="ko-KR" sz="900" dirty="0">
                <a:solidFill>
                  <a:schemeClr val="bg1"/>
                </a:solidFill>
              </a:rPr>
              <a:t>DTCT_TS</a:t>
            </a:r>
            <a:r>
              <a:rPr lang="en-US" altLang="ko-KR" sz="900" dirty="0" smtClean="0">
                <a:solidFill>
                  <a:schemeClr val="bg1"/>
                </a:solidFill>
              </a:rPr>
              <a:t>}</a:t>
            </a:r>
            <a:r>
              <a:rPr lang="en-US" altLang="ko-KR" sz="900" dirty="0">
                <a:solidFill>
                  <a:schemeClr val="bg1"/>
                </a:solidFill>
              </a:rPr>
              <a:t> ”</a:t>
            </a:r>
            <a:r>
              <a:rPr lang="en-US" altLang="ko-KR" sz="900" dirty="0" smtClean="0">
                <a:solidFill>
                  <a:schemeClr val="bg1"/>
                </a:solidFill>
              </a:rPr>
              <a:t>, “MSG” :</a:t>
            </a:r>
            <a:r>
              <a:rPr lang="en-US" altLang="ko-KR" sz="900" dirty="0">
                <a:solidFill>
                  <a:schemeClr val="bg1"/>
                </a:solidFill>
              </a:rPr>
              <a:t> “</a:t>
            </a:r>
            <a:r>
              <a:rPr lang="en-US" altLang="ko-KR" sz="900" dirty="0" smtClean="0">
                <a:solidFill>
                  <a:schemeClr val="bg1"/>
                </a:solidFill>
              </a:rPr>
              <a:t>{</a:t>
            </a:r>
            <a:r>
              <a:rPr lang="en-US" altLang="ko-KR" sz="900" dirty="0">
                <a:solidFill>
                  <a:schemeClr val="bg1"/>
                </a:solidFill>
              </a:rPr>
              <a:t>MSG</a:t>
            </a:r>
            <a:r>
              <a:rPr lang="en-US" altLang="ko-KR" sz="900" dirty="0" smtClean="0">
                <a:solidFill>
                  <a:schemeClr val="bg1"/>
                </a:solidFill>
              </a:rPr>
              <a:t>}</a:t>
            </a:r>
            <a:r>
              <a:rPr lang="en-US" altLang="ko-KR" sz="900" dirty="0">
                <a:solidFill>
                  <a:schemeClr val="bg1"/>
                </a:solidFill>
              </a:rPr>
              <a:t> ”</a:t>
            </a:r>
            <a:r>
              <a:rPr lang="en-US" altLang="ko-KR" sz="900" dirty="0" smtClean="0">
                <a:solidFill>
                  <a:schemeClr val="bg1"/>
                </a:solidFill>
              </a:rPr>
              <a:t>"),</a:t>
            </a:r>
            <a:r>
              <a:rPr lang="en-US" altLang="ko-KR" sz="900" dirty="0">
                <a:solidFill>
                  <a:schemeClr val="bg1"/>
                </a:solidFill>
              </a:rPr>
              <a:t>'NA'))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=""))</a:t>
            </a:r>
          </a:p>
        </p:txBody>
      </p:sp>
    </p:spTree>
    <p:extLst>
      <p:ext uri="{BB962C8B-B14F-4D97-AF65-F5344CB8AC3E}">
        <p14:creationId xmlns:p14="http://schemas.microsoft.com/office/powerpoint/2010/main" val="41675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점유시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검측값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비감소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965877"/>
            <a:ext cx="10210799" cy="264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ret_condi_test1</a:t>
            </a:r>
            <a:endParaRPr lang="en-US" altLang="ko-KR" sz="1800" i="1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</p:spTree>
    <p:extLst>
      <p:ext uri="{BB962C8B-B14F-4D97-AF65-F5344CB8AC3E}">
        <p14:creationId xmlns:p14="http://schemas.microsoft.com/office/powerpoint/2010/main" val="2294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기반 비율 진단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8175" y="1800225"/>
            <a:ext cx="99250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condi_detect_type_2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(ITEM_NM = c("MAJOR_TX_VOLT", "MINR_TX_VOLT", "MAJOR_RX_VOLT", "MINR_RX_VOLT"))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tlds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filter(hour(DTCT_TS) &lt; 22 , hour(DTCT_TS) &gt;= 4)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mutate(DTCT_TS = </a:t>
            </a:r>
            <a:r>
              <a:rPr lang="en-US" altLang="ko-KR" sz="900" dirty="0" err="1">
                <a:solidFill>
                  <a:schemeClr val="bg1"/>
                </a:solidFill>
              </a:rPr>
              <a:t>time.root</a:t>
            </a:r>
            <a:r>
              <a:rPr lang="en-US" altLang="ko-KR" sz="900" dirty="0">
                <a:solidFill>
                  <a:schemeClr val="bg1"/>
                </a:solidFill>
              </a:rPr>
              <a:t>[</a:t>
            </a:r>
            <a:r>
              <a:rPr lang="en-US" altLang="ko-KR" sz="900" dirty="0" err="1">
                <a:solidFill>
                  <a:schemeClr val="bg1"/>
                </a:solidFill>
              </a:rPr>
              <a:t>roop</a:t>
            </a:r>
            <a:r>
              <a:rPr lang="en-US" altLang="ko-KR" sz="900" dirty="0">
                <a:solidFill>
                  <a:schemeClr val="bg1"/>
                </a:solidFill>
              </a:rPr>
              <a:t>, "MIN_DTCT_TS"])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filter(OCCUPNCY_YN != 1)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select(AREA_ID, DTCT_TS, DEV_GUBUN, DEV_NM, contains("_STATE"))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for (i in 1:nrow(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))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 &lt;- paste0(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[i, "ITEM_NM"], "_STATE")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condi_id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[i, "CONDI_ID"]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select(c("AREA_ID", "DTCT_TS", "DEV_GUBUN", "DEV_NM",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group_by</a:t>
            </a:r>
            <a:r>
              <a:rPr lang="en-US" altLang="ko-KR" sz="900" dirty="0">
                <a:solidFill>
                  <a:schemeClr val="bg1"/>
                </a:solidFill>
              </a:rPr>
              <a:t>(AREA_ID, DTCT_TS, DEV_GUBUN, DEV_NM)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summarise</a:t>
            </a:r>
            <a:r>
              <a:rPr lang="en-US" altLang="ko-KR" sz="900" dirty="0">
                <a:solidFill>
                  <a:schemeClr val="bg1"/>
                </a:solidFill>
              </a:rPr>
              <a:t>(NORMAL_CNT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"300_001",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ATTN_CNT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"300_002",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WARN_CNT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"300_003",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DL_CNT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"300_004", na.rm = T),) %&gt;%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ungroup()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</a:t>
            </a:r>
            <a:r>
              <a:rPr lang="en-US" altLang="ko-KR" sz="900" dirty="0" err="1">
                <a:solidFill>
                  <a:schemeClr val="bg1"/>
                </a:solidFill>
              </a:rPr>
              <a:t>nol_prop</a:t>
            </a:r>
            <a:r>
              <a:rPr lang="en-US" altLang="ko-KR" sz="900" dirty="0">
                <a:solidFill>
                  <a:schemeClr val="bg1"/>
                </a:solidFill>
              </a:rPr>
              <a:t> = round(NORMAL_CNT/(NORMAL_CNT+DL_CNT) * 100,2), </a:t>
            </a:r>
            <a:r>
              <a:rPr lang="en-US" altLang="ko-KR" sz="900" dirty="0" err="1">
                <a:solidFill>
                  <a:schemeClr val="bg1"/>
                </a:solidFill>
              </a:rPr>
              <a:t>sl_prop</a:t>
            </a:r>
            <a:r>
              <a:rPr lang="en-US" altLang="ko-KR" sz="900" dirty="0">
                <a:solidFill>
                  <a:schemeClr val="bg1"/>
                </a:solidFill>
              </a:rPr>
              <a:t> = round(DL_CNT/(NORMAL_CNT+DL_CNT) * 100,2))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filter(</a:t>
            </a:r>
            <a:r>
              <a:rPr lang="en-US" altLang="ko-KR" sz="900" dirty="0" err="1">
                <a:solidFill>
                  <a:schemeClr val="bg1"/>
                </a:solidFill>
              </a:rPr>
              <a:t>sl_prop</a:t>
            </a:r>
            <a:r>
              <a:rPr lang="en-US" altLang="ko-KR" sz="900" dirty="0">
                <a:solidFill>
                  <a:schemeClr val="bg1"/>
                </a:solidFill>
              </a:rPr>
              <a:t> &gt;= 40)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mutate(CONDI_ID = CONDI_TABLE$CONDI_ID[2], MSG = glue</a:t>
            </a:r>
            <a:r>
              <a:rPr lang="en-US" altLang="ko-KR" sz="900" dirty="0" smtClean="0">
                <a:solidFill>
                  <a:schemeClr val="bg1"/>
                </a:solidFill>
              </a:rPr>
              <a:t>(‘” </a:t>
            </a:r>
            <a:r>
              <a:rPr lang="ko-KR" altLang="en-US" sz="900" dirty="0" smtClean="0">
                <a:solidFill>
                  <a:schemeClr val="bg1"/>
                </a:solidFill>
              </a:rPr>
              <a:t>정상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ko-KR" altLang="en-US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: {NORMAL_CNT},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주의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ko-KR" altLang="en-US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: {ATTN_CNT},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경고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solidFill>
                  <a:schemeClr val="bg1"/>
                </a:solidFill>
              </a:rPr>
              <a:t>{WARN_CNT},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장애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solidFill>
                  <a:schemeClr val="bg1"/>
                </a:solidFill>
              </a:rPr>
              <a:t>{DL_CNT}' 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mutate(MSG = paste("{", MSG, "}",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smtClean="0">
                <a:solidFill>
                  <a:schemeClr val="bg1"/>
                </a:solidFill>
              </a:rPr>
              <a:t>""))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condi_detect_type_2 &lt;-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(condi_detect_type_2,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900" dirty="0">
                <a:solidFill>
                  <a:schemeClr val="bg1"/>
                </a:solidFill>
              </a:rPr>
              <a:t>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select(AREA_ID, DEV_GUBUN, DEV_NM, DTCT_TS, CONDI_ID, MSG)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기반 비율 진단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ret_condi_test2</a:t>
            </a:r>
            <a:r>
              <a:rPr lang="en-US" altLang="ko-KR" sz="1800" dirty="0" smtClean="0">
                <a:solidFill>
                  <a:schemeClr val="bg1"/>
                </a:solidFill>
              </a:rPr>
              <a:t> (1H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/>
          <a:stretch/>
        </p:blipFill>
        <p:spPr bwMode="auto">
          <a:xfrm>
            <a:off x="871537" y="2909887"/>
            <a:ext cx="9796463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90574" y="1874252"/>
            <a:ext cx="1023937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condi_detect_type_3 &lt;- </a:t>
            </a:r>
            <a:r>
              <a:rPr lang="en-US" altLang="ko-KR" sz="1000" dirty="0" err="1">
                <a:solidFill>
                  <a:schemeClr val="bg1"/>
                </a:solidFill>
              </a:rPr>
              <a:t>data.frame</a:t>
            </a:r>
            <a:r>
              <a:rPr lang="en-US" altLang="ko-KR" sz="10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data.frame</a:t>
            </a:r>
            <a:r>
              <a:rPr lang="en-US" altLang="ko-KR" sz="1000" dirty="0">
                <a:solidFill>
                  <a:schemeClr val="bg1"/>
                </a:solidFill>
              </a:rPr>
              <a:t>(ITEM_NM = c('R1_DC'))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for (i in 1:nrow(</a:t>
            </a:r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tlds</a:t>
            </a:r>
            <a:r>
              <a:rPr lang="en-US" altLang="ko-KR" sz="1000" dirty="0">
                <a:solidFill>
                  <a:schemeClr val="bg1"/>
                </a:solidFill>
              </a:rPr>
              <a:t> %&gt;% filter(hour(DTCT_TS) &lt; 22 , hour(DTCT_TS) &gt;= 4) %&gt;% </a:t>
            </a:r>
            <a:r>
              <a:rPr lang="en-US" altLang="ko-KR" sz="1000" dirty="0" err="1">
                <a:solidFill>
                  <a:schemeClr val="bg1"/>
                </a:solidFill>
              </a:rPr>
              <a:t>left_join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tlds</a:t>
            </a:r>
            <a:r>
              <a:rPr lang="en-US" altLang="ko-KR" sz="10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mutate(DTCT_TS2 = DTCT_TS %&gt;% </a:t>
            </a:r>
            <a:r>
              <a:rPr lang="en-US" altLang="ko-KR" sz="1000" dirty="0" err="1">
                <a:solidFill>
                  <a:schemeClr val="bg1"/>
                </a:solidFill>
              </a:rPr>
              <a:t>substr</a:t>
            </a:r>
            <a:r>
              <a:rPr lang="en-US" altLang="ko-KR" sz="1000" dirty="0">
                <a:solidFill>
                  <a:schemeClr val="bg1"/>
                </a:solidFill>
              </a:rPr>
              <a:t>(1, 13) %&gt;% paste0(":00:00.0001") %&gt;% </a:t>
            </a:r>
            <a:r>
              <a:rPr lang="en-US" altLang="ko-KR" sz="1000" dirty="0" err="1">
                <a:solidFill>
                  <a:schemeClr val="bg1"/>
                </a:solidFill>
              </a:rPr>
              <a:t>ymd_hms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tz</a:t>
            </a:r>
            <a:r>
              <a:rPr lang="en-US" altLang="ko-KR" sz="1000" dirty="0">
                <a:solidFill>
                  <a:schemeClr val="bg1"/>
                </a:solidFill>
              </a:rPr>
              <a:t> = "Asia/Seoul"))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</a:t>
            </a:r>
            <a:r>
              <a:rPr lang="en-US" altLang="ko-KR" sz="1000" dirty="0" err="1">
                <a:solidFill>
                  <a:schemeClr val="bg1"/>
                </a:solidFill>
              </a:rPr>
              <a:t>group_by</a:t>
            </a:r>
            <a:r>
              <a:rPr lang="en-US" altLang="ko-KR" sz="1000" dirty="0">
                <a:solidFill>
                  <a:schemeClr val="bg1"/>
                </a:solidFill>
              </a:rPr>
              <a:t>(AREA_ID, DTCT_TS2, DEV_GUBUN, DEV_NM) %&gt;%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mutate(DIFF = 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- shift(get(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filter(DIFF == 0)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ungroup() %&gt;%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select(AREA_ID, DEV_NM,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rename(STANDARD =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%&gt;% unique())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filter(abs(get(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- STANDARD) &gt; 0.2)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mutate(CONDI_ID = (CONDI_TABLE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filter(DEV_GUBUN =='100_TLDS_IMP'))$CONDI_ID[3], MSG = glue</a:t>
            </a:r>
            <a:r>
              <a:rPr lang="en-US" altLang="ko-KR" sz="1000" dirty="0" smtClean="0">
                <a:solidFill>
                  <a:schemeClr val="bg1"/>
                </a:solidFill>
              </a:rPr>
              <a:t>('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r>
              <a:rPr lang="ko-KR" altLang="en-US" sz="1000" dirty="0" smtClean="0">
                <a:solidFill>
                  <a:schemeClr val="bg1"/>
                </a:solidFill>
              </a:rPr>
              <a:t>주파수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기준값</a:t>
            </a:r>
            <a:r>
              <a:rPr lang="ko-KR" altLang="en-US" sz="1000" dirty="0" smtClean="0">
                <a:solidFill>
                  <a:schemeClr val="bg1"/>
                </a:solidFill>
              </a:rPr>
              <a:t> 이상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>
                <a:solidFill>
                  <a:schemeClr val="bg1"/>
                </a:solidFill>
              </a:rPr>
              <a:t>{get(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)}' )) %&gt;%</a:t>
            </a: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select</a:t>
            </a:r>
            <a:r>
              <a:rPr lang="en-US" altLang="ko-KR" sz="1000" dirty="0">
                <a:solidFill>
                  <a:schemeClr val="bg1"/>
                </a:solidFill>
              </a:rPr>
              <a:t>(-STANDARD)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condi_detect_type_3 &lt;- </a:t>
            </a:r>
            <a:r>
              <a:rPr lang="en-US" altLang="ko-KR" sz="1000" dirty="0" err="1">
                <a:solidFill>
                  <a:schemeClr val="bg1"/>
                </a:solidFill>
              </a:rPr>
              <a:t>bind_rows</a:t>
            </a:r>
            <a:r>
              <a:rPr lang="en-US" altLang="ko-KR" sz="1000" dirty="0">
                <a:solidFill>
                  <a:schemeClr val="bg1"/>
                </a:solidFill>
              </a:rPr>
              <a:t>(condi_detect_type_3, </a:t>
            </a:r>
            <a:r>
              <a:rPr lang="en-US" altLang="ko-KR" sz="10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en-US" altLang="ko-KR" dirty="0"/>
              <a:t>Final Step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ret_condi_test3 </a:t>
            </a: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Host </a:t>
            </a:r>
            <a:r>
              <a:rPr lang="en-US" altLang="ko-KR" sz="1800" dirty="0">
                <a:solidFill>
                  <a:schemeClr val="bg1"/>
                </a:solidFill>
              </a:rPr>
              <a:t>: 192.168.111.143 sn001_phm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2895600"/>
            <a:ext cx="95535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4325" y="1860827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(ITEM_NM = c('MAJOR_TX_VOLT', 'MINR_TX_VOLT', 'MAJOR_RX_VOLT', 'MINR_RX_VOLT'))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a.MAJOR_TX_VOLT_UPPER,a.MAJOR_TX_VOLT_LOWER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a.MINR_TX_VOLT_UPPER,a.MINR_TX_VOLT_LOWER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a.MINR_RX_VOLT_UPPER,a.MINR_RX_VOLT_LOWER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91225" y="1860827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major_tx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minr_tx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major_rx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total &lt;- </a:t>
            </a:r>
            <a:r>
              <a:rPr lang="en-US" altLang="ko-KR" sz="700" dirty="0" err="1">
                <a:solidFill>
                  <a:schemeClr val="bg1"/>
                </a:solidFill>
              </a:rPr>
              <a:t>tlds</a:t>
            </a:r>
            <a:r>
              <a:rPr lang="en-US" altLang="ko-KR" sz="700" dirty="0">
                <a:solidFill>
                  <a:schemeClr val="bg1"/>
                </a:solidFill>
              </a:rPr>
              <a:t> %&gt;%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 for </a:t>
            </a:r>
            <a:r>
              <a:rPr lang="en-US" altLang="ko-KR" sz="700" dirty="0">
                <a:solidFill>
                  <a:schemeClr val="bg1"/>
                </a:solidFill>
              </a:rPr>
              <a:t>(i in 1:nrow(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"_UPPER")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"_LOWER")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&lt;- total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filter(hour(DTCT_TS) &lt; CONDI_TABLE$EXCEPT_TS_LOWER , hour(DTCT_TS) &gt;= CONDI_TABLE$EXCEPT_TS_UPPER)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rename("VOLT"=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filter(OCCUPNCY_YN==0)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 DTCT_TS, DEV_NM, VOLT,  OCCUPNCY_YN, </a:t>
            </a:r>
            <a:r>
              <a:rPr lang="en-US" altLang="ko-KR" sz="700" dirty="0" err="1">
                <a:solidFill>
                  <a:schemeClr val="bg1"/>
                </a:solidFill>
              </a:rPr>
              <a:t>item_nm_L,item_nm_U</a:t>
            </a:r>
            <a:r>
              <a:rPr lang="en-US" altLang="ko-KR" sz="700" dirty="0">
                <a:solidFill>
                  <a:schemeClr val="bg1"/>
                </a:solidFill>
              </a:rPr>
              <a:t> )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 &lt;-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VOLT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&lt; VOLT)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0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&gt; 0)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error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DTCT_TS,DEV_GUBUN, DEV_NM)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</a:t>
            </a:r>
            <a:r>
              <a:rPr lang="en-US" altLang="ko-KR" sz="700" dirty="0" err="1">
                <a:solidFill>
                  <a:schemeClr val="bg1"/>
                </a:solidFill>
              </a:rPr>
              <a:t>cbind</a:t>
            </a:r>
            <a:r>
              <a:rPr lang="en-US" altLang="ko-KR" sz="700" dirty="0">
                <a:solidFill>
                  <a:schemeClr val="bg1"/>
                </a:solidFill>
              </a:rPr>
              <a:t>(error2, hour = </a:t>
            </a:r>
            <a:r>
              <a:rPr lang="en-US" altLang="ko-KR" sz="700" dirty="0" err="1">
                <a:solidFill>
                  <a:schemeClr val="bg1"/>
                </a:solidFill>
              </a:rPr>
              <a:t>substr</a:t>
            </a:r>
            <a:r>
              <a:rPr lang="en-US" altLang="ko-KR" sz="700" dirty="0">
                <a:solidFill>
                  <a:schemeClr val="bg1"/>
                </a:solidFill>
              </a:rPr>
              <a:t>(error2$DTCT_TS, 1, 13))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error3 &lt;- error2 %&gt;%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hour, DEV_GUBUN, DEV_NM)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summarise</a:t>
            </a:r>
            <a:r>
              <a:rPr lang="en-US" altLang="ko-KR" sz="700" dirty="0">
                <a:solidFill>
                  <a:schemeClr val="bg1"/>
                </a:solidFill>
              </a:rPr>
              <a:t>(n = n() , na.rm = T)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data_for_condi4 &lt;- error3 %&gt;%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mutate(MSG = glue("{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} </a:t>
            </a:r>
            <a:r>
              <a:rPr lang="ko-KR" altLang="en-US" sz="700" dirty="0">
                <a:solidFill>
                  <a:schemeClr val="bg1"/>
                </a:solidFill>
              </a:rPr>
              <a:t>이상 개수 </a:t>
            </a:r>
            <a:r>
              <a:rPr lang="en-US" altLang="ko-KR" sz="700" dirty="0">
                <a:solidFill>
                  <a:schemeClr val="bg1"/>
                </a:solidFill>
              </a:rPr>
              <a:t>: {n}"))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mutate(CONDI_ID = </a:t>
            </a:r>
            <a:r>
              <a:rPr lang="en-US" altLang="ko-KR" sz="700" dirty="0" err="1">
                <a:solidFill>
                  <a:schemeClr val="bg1"/>
                </a:solidFill>
              </a:rPr>
              <a:t>ifelse</a:t>
            </a:r>
            <a:r>
              <a:rPr lang="en-US" altLang="ko-KR" sz="7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'100_TLDS_AF'))$CONDI_ID[2],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'100_TLDS_IMP'))$CONDI_ID[2]), ITEM_NM =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DEV_GUBUN,ITEM_NM, DEV_NM, hour, CONDI_ID, MSG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bind_rows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data_for_condi4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700" dirty="0" err="1" smtClean="0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dcast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</a:t>
            </a:r>
            <a:r>
              <a:rPr lang="en-US" altLang="ko-KR" sz="700" dirty="0" err="1">
                <a:solidFill>
                  <a:schemeClr val="bg1"/>
                </a:solidFill>
              </a:rPr>
              <a:t>AREA_ID+DEV_GUBUN+DEV_NM+hour+CONDI_ID~ITEM_NM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en-US" altLang="ko-KR" sz="700" dirty="0" err="1">
                <a:solidFill>
                  <a:schemeClr val="bg1"/>
                </a:solidFill>
              </a:rPr>
              <a:t>value.var</a:t>
            </a:r>
            <a:r>
              <a:rPr lang="en-US" altLang="ko-KR" sz="700" dirty="0">
                <a:solidFill>
                  <a:schemeClr val="bg1"/>
                </a:solidFill>
              </a:rPr>
              <a:t> = "MSG")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unite(MSG,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 select(-c(AREA_ID,DEV_GUBUN, DEV_NM, hour, CONDI_ID)) %&gt;% names(),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 = ' ')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 </a:t>
            </a:r>
            <a:r>
              <a:rPr lang="en-US" altLang="ko-KR" sz="700" dirty="0" err="1">
                <a:solidFill>
                  <a:schemeClr val="bg1"/>
                </a:solidFill>
              </a:rPr>
              <a:t>str_remove_all</a:t>
            </a:r>
            <a:r>
              <a:rPr lang="en-US" altLang="ko-KR" sz="700" dirty="0">
                <a:solidFill>
                  <a:schemeClr val="bg1"/>
                </a:solidFill>
              </a:rPr>
              <a:t>(glue("</a:t>
            </a:r>
            <a:r>
              <a:rPr lang="ko-KR" altLang="en-US" sz="700" dirty="0">
                <a:solidFill>
                  <a:schemeClr val="bg1"/>
                </a:solidFill>
              </a:rPr>
              <a:t>시간 </a:t>
            </a:r>
            <a:r>
              <a:rPr lang="en-US" altLang="ko-KR" sz="700" dirty="0">
                <a:solidFill>
                  <a:schemeClr val="bg1"/>
                </a:solidFill>
              </a:rPr>
              <a:t>: {hour}, {MSG}"),'NA'))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=""))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4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xmlns="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altLang="ko-KR" dirty="0" smtClean="0"/>
              <a:t>Definition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400622166"/>
              </p:ext>
            </p:extLst>
          </p:nvPr>
        </p:nvGraphicFramePr>
        <p:xfrm>
          <a:off x="609600" y="1872935"/>
          <a:ext cx="11118315" cy="475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605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2032619">
                  <a:extLst>
                    <a:ext uri="{9D8B030D-6E8A-4147-A177-3AD203B41FA5}">
                      <a16:colId xmlns:a16="http://schemas.microsoft.com/office/drawing/2014/main" xmlns="" val="284311610"/>
                    </a:ext>
                  </a:extLst>
                </a:gridCol>
                <a:gridCol w="640414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444732"/>
                <a:gridCol w="151208"/>
                <a:gridCol w="364680"/>
                <a:gridCol w="222367"/>
                <a:gridCol w="356897"/>
                <a:gridCol w="284628"/>
                <a:gridCol w="640414"/>
                <a:gridCol w="2329287">
                  <a:extLst>
                    <a:ext uri="{9D8B030D-6E8A-4147-A177-3AD203B41FA5}">
                      <a16:colId xmlns:a16="http://schemas.microsoft.com/office/drawing/2014/main" xmlns="" val="2084617311"/>
                    </a:ext>
                  </a:extLst>
                </a:gridCol>
                <a:gridCol w="1734464"/>
              </a:tblGrid>
              <a:tr h="698309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etc.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352931">
                <a:tc rowSpan="2">
                  <a:txBody>
                    <a:bodyPr/>
                    <a:lstStyle/>
                    <a:p>
                      <a:r>
                        <a:rPr lang="en-US" altLang="ko-KR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기술통계 </a:t>
                      </a:r>
                      <a:endParaRPr lang="en-US" altLang="ko-KR" sz="12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Descriptive Statistics</a:t>
                      </a:r>
                      <a:endParaRPr lang="ko-KR" altLang="en-US" sz="1200" b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최대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최소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편차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분산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 진단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전체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필터링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</a:t>
                      </a:r>
                      <a:endParaRPr lang="en-US" altLang="ko-KR" sz="1200" b="1" i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Percentage Diagnosis</a:t>
                      </a:r>
                      <a:endParaRPr lang="ko-KR" altLang="en-US" sz="1200" b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기술지원시스템 상태 개수</a:t>
                      </a:r>
                      <a:endParaRPr lang="en-IN" sz="12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비율 진단</a:t>
                      </a:r>
                      <a:endParaRPr lang="en-IN" sz="1200" b="0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rowSpan="7">
                  <a:txBody>
                    <a:bodyPr/>
                    <a:lstStyle/>
                    <a:p>
                      <a:r>
                        <a:rPr lang="en-IN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IN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DIAGNOSIS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변화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Change Detection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평균값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잦은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일시 변화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평균의 변화지점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(Rupture)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출렁이는 구간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빈도 분석</a:t>
                      </a:r>
                      <a:endParaRPr lang="en-IN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순간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군집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5032543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 진단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 STATE DIAGNOSIS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점유시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비감소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주파수 기준치 이상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비점유시 기준치 이상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진단</a:t>
                      </a:r>
                      <a:endParaRPr lang="en-IN" altLang="ko-KR" sz="12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상태전이 다이어그램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FINIT STATE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MACHINE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FSM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유한 상태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알고리즘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4881273"/>
                  </a:ext>
                </a:extLst>
              </a:tr>
              <a:tr h="232770">
                <a:tc rowSpan="2">
                  <a:txBody>
                    <a:bodyPr/>
                    <a:lstStyle/>
                    <a:p>
                      <a:r>
                        <a:rPr lang="en-IN" altLang="ko-KR" sz="1600" b="1" i="0" u="none" strike="noStrike" kern="1200" baseline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IDEA</a:t>
                      </a:r>
                      <a:endParaRPr lang="en-IN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장애</a:t>
                      </a:r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카테고리</a:t>
                      </a:r>
                      <a:endParaRPr lang="en-US" altLang="ko-KR" sz="11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INCIDENT CATEGORY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10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장애 원인별 카테고리 그래프 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이동 평균</a:t>
                      </a:r>
                      <a:endParaRPr lang="en-US" altLang="ko-KR" sz="11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MOVING AVERAGE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이동평균 그래프 추이 변화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539496" y="1614130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ko-KR" altLang="en-US" sz="1000" dirty="0" smtClean="0">
                <a:solidFill>
                  <a:schemeClr val="bg1"/>
                </a:solidFill>
              </a:rPr>
              <a:t>모든 데이터는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계룡</a:t>
            </a:r>
            <a:r>
              <a:rPr lang="ko-KR" altLang="en-US" sz="1000" dirty="0" smtClean="0">
                <a:solidFill>
                  <a:schemeClr val="bg1"/>
                </a:solidFill>
              </a:rPr>
              <a:t> 데이터 기준임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368596" cy="608895"/>
          </a:xfrm>
        </p:spPr>
        <p:txBody>
          <a:bodyPr/>
          <a:lstStyle/>
          <a:p>
            <a:r>
              <a:rPr lang="en-US" dirty="0" smtClean="0"/>
              <a:t> -Duplicate Except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 </a:t>
            </a:r>
            <a:r>
              <a:rPr lang="en-US" altLang="ko-KR" dirty="0" smtClean="0"/>
              <a:t>ver.1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ret_condi_test4</a:t>
            </a:r>
            <a:r>
              <a:rPr lang="en-US" altLang="ko-KR" sz="1800" i="1" dirty="0" smtClean="0">
                <a:solidFill>
                  <a:schemeClr val="bg1"/>
                </a:solidFill>
              </a:rPr>
              <a:t> </a:t>
            </a:r>
            <a:endParaRPr lang="en-US" altLang="ko-KR" sz="1800" i="1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00375"/>
            <a:ext cx="94869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6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4325" y="1799272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(ITEM_NM = c('MAJOR_TX_VOLT', 'MINR_TX_VOLT', 'MAJOR_RX_VOLT', 'MINR_RX_VOLT'))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a.MAJOR_TX_VOLT_UPPER,a.MAJOR_TX_VOLT_LOWER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a.MINR_TX_VOLT_UPPER,a.MINR_TX_VOLT_LOWER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a.MINR_RX_VOLT_UPPER,a.MINR_RX_VOLT_LOWER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91225" y="1799272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major_tx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minr_tx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major_rx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total &lt;- </a:t>
            </a:r>
            <a:r>
              <a:rPr lang="en-US" altLang="ko-KR" sz="700" dirty="0" err="1">
                <a:solidFill>
                  <a:schemeClr val="bg1"/>
                </a:solidFill>
              </a:rPr>
              <a:t>tlds</a:t>
            </a:r>
            <a:r>
              <a:rPr lang="en-US" altLang="ko-KR" sz="700" dirty="0">
                <a:solidFill>
                  <a:schemeClr val="bg1"/>
                </a:solidFill>
              </a:rPr>
              <a:t> %&gt;%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 for </a:t>
            </a:r>
            <a:r>
              <a:rPr lang="en-US" altLang="ko-KR" sz="700" dirty="0">
                <a:solidFill>
                  <a:schemeClr val="bg1"/>
                </a:solidFill>
              </a:rPr>
              <a:t>(i in 1:nrow(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"_UPPER")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"_LOWER")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&lt;- total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filter(hour(DTCT_TS) &lt; CONDI_TABLE$EXCEPT_TS_LOWER , hour(DTCT_TS) &gt;= CONDI_TABLE$EXCEPT_TS_UPPER)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rename("VOLT"=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filter(OCCUPNCY_YN==0)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 DTCT_TS, DEV_NM, VOLT,  OCCUPNCY_YN, </a:t>
            </a:r>
            <a:r>
              <a:rPr lang="en-US" altLang="ko-KR" sz="700" dirty="0" err="1">
                <a:solidFill>
                  <a:schemeClr val="bg1"/>
                </a:solidFill>
              </a:rPr>
              <a:t>item_nm_L,item_nm_U</a:t>
            </a:r>
            <a:r>
              <a:rPr lang="en-US" altLang="ko-KR" sz="700" dirty="0">
                <a:solidFill>
                  <a:schemeClr val="bg1"/>
                </a:solidFill>
              </a:rPr>
              <a:t> )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 &lt;-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VOLT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&lt; VOLT)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0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&gt; 0)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error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DTCT_TS,DEV_GUBUN, DEV_NM)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</a:t>
            </a:r>
            <a:r>
              <a:rPr lang="en-US" altLang="ko-KR" sz="700" dirty="0" err="1">
                <a:solidFill>
                  <a:schemeClr val="bg1"/>
                </a:solidFill>
              </a:rPr>
              <a:t>cbind</a:t>
            </a:r>
            <a:r>
              <a:rPr lang="en-US" altLang="ko-KR" sz="700" dirty="0">
                <a:solidFill>
                  <a:schemeClr val="bg1"/>
                </a:solidFill>
              </a:rPr>
              <a:t>(error2, hour = </a:t>
            </a:r>
            <a:r>
              <a:rPr lang="en-US" altLang="ko-KR" sz="700" dirty="0" err="1">
                <a:solidFill>
                  <a:schemeClr val="bg1"/>
                </a:solidFill>
              </a:rPr>
              <a:t>substr</a:t>
            </a:r>
            <a:r>
              <a:rPr lang="en-US" altLang="ko-KR" sz="700" dirty="0">
                <a:solidFill>
                  <a:schemeClr val="bg1"/>
                </a:solidFill>
              </a:rPr>
              <a:t>(error2$DTCT_TS, 1, 13))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error3 &lt;- error2 %&gt;%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hour, DEV_GUBUN, DEV_NM)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summarise</a:t>
            </a:r>
            <a:r>
              <a:rPr lang="en-US" altLang="ko-KR" sz="700" dirty="0">
                <a:solidFill>
                  <a:schemeClr val="bg1"/>
                </a:solidFill>
              </a:rPr>
              <a:t>(n = n() , na.rm = T)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data_for_condi4 &lt;- error3 %&gt;%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mutate(MSG = glue("{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} </a:t>
            </a:r>
            <a:r>
              <a:rPr lang="ko-KR" altLang="en-US" sz="700" dirty="0" smtClean="0">
                <a:solidFill>
                  <a:schemeClr val="bg1"/>
                </a:solidFill>
              </a:rPr>
              <a:t>기준치 이상 </a:t>
            </a:r>
            <a:r>
              <a:rPr lang="ko-KR" altLang="en-US" sz="700" dirty="0">
                <a:solidFill>
                  <a:schemeClr val="bg1"/>
                </a:solidFill>
              </a:rPr>
              <a:t>개수 </a:t>
            </a:r>
            <a:r>
              <a:rPr lang="en-US" altLang="ko-KR" sz="700" dirty="0">
                <a:solidFill>
                  <a:schemeClr val="bg1"/>
                </a:solidFill>
              </a:rPr>
              <a:t>: {n}"))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mutate(CONDI_ID = </a:t>
            </a:r>
            <a:r>
              <a:rPr lang="en-US" altLang="ko-KR" sz="700" dirty="0" err="1">
                <a:solidFill>
                  <a:schemeClr val="bg1"/>
                </a:solidFill>
              </a:rPr>
              <a:t>ifelse</a:t>
            </a:r>
            <a:r>
              <a:rPr lang="en-US" altLang="ko-KR" sz="7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'100_TLDS_AF'))$CONDI_ID[2],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'100_TLDS_IMP'))$CONDI_ID[2]), ITEM_NM =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DEV_GUBUN,ITEM_NM, DEV_NM, hour, CONDI_ID, MSG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bind_rows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data_for_condi4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700" dirty="0" err="1" smtClean="0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dcast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</a:t>
            </a:r>
            <a:r>
              <a:rPr lang="en-US" altLang="ko-KR" sz="700" dirty="0" err="1">
                <a:solidFill>
                  <a:schemeClr val="bg1"/>
                </a:solidFill>
              </a:rPr>
              <a:t>AREA_ID+DEV_GUBUN+DEV_NM+hour+CONDI_ID~ITEM_NM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en-US" altLang="ko-KR" sz="700" dirty="0" err="1">
                <a:solidFill>
                  <a:schemeClr val="bg1"/>
                </a:solidFill>
              </a:rPr>
              <a:t>value.var</a:t>
            </a:r>
            <a:r>
              <a:rPr lang="en-US" altLang="ko-KR" sz="700" dirty="0">
                <a:solidFill>
                  <a:schemeClr val="bg1"/>
                </a:solidFill>
              </a:rPr>
              <a:t> = "MSG")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unite(MSG,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 select(-c(AREA_ID,DEV_GUBUN, DEV_NM, hour, CONDI_ID)) %&gt;% names(),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 = ' ')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 </a:t>
            </a:r>
            <a:r>
              <a:rPr lang="en-US" altLang="ko-KR" sz="700" dirty="0" err="1">
                <a:solidFill>
                  <a:schemeClr val="bg1"/>
                </a:solidFill>
              </a:rPr>
              <a:t>str_remove_all</a:t>
            </a:r>
            <a:r>
              <a:rPr lang="en-US" altLang="ko-KR" sz="700" dirty="0">
                <a:solidFill>
                  <a:schemeClr val="bg1"/>
                </a:solidFill>
              </a:rPr>
              <a:t>(glue</a:t>
            </a:r>
            <a:r>
              <a:rPr lang="en-US" altLang="ko-KR" sz="700" dirty="0" smtClean="0">
                <a:solidFill>
                  <a:schemeClr val="bg1"/>
                </a:solidFill>
              </a:rPr>
              <a:t>(‘”DTCT_TS”</a:t>
            </a:r>
            <a:r>
              <a:rPr lang="ko-KR" altLang="en-US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: </a:t>
            </a:r>
            <a:r>
              <a:rPr lang="en-US" altLang="ko-KR" sz="700" dirty="0" smtClean="0">
                <a:solidFill>
                  <a:schemeClr val="bg1"/>
                </a:solidFill>
              </a:rPr>
              <a:t>“{</a:t>
            </a:r>
            <a:r>
              <a:rPr lang="en-US" altLang="ko-KR" sz="700" dirty="0">
                <a:solidFill>
                  <a:schemeClr val="bg1"/>
                </a:solidFill>
              </a:rPr>
              <a:t>hour</a:t>
            </a:r>
            <a:r>
              <a:rPr lang="en-US" altLang="ko-KR" sz="700" dirty="0" smtClean="0">
                <a:solidFill>
                  <a:schemeClr val="bg1"/>
                </a:solidFill>
              </a:rPr>
              <a:t>}”,  “MSG” : “{</a:t>
            </a:r>
            <a:r>
              <a:rPr lang="en-US" altLang="ko-KR" sz="700" dirty="0">
                <a:solidFill>
                  <a:schemeClr val="bg1"/>
                </a:solidFill>
              </a:rPr>
              <a:t>MSG</a:t>
            </a:r>
            <a:r>
              <a:rPr lang="en-US" altLang="ko-KR" sz="700" dirty="0" smtClean="0">
                <a:solidFill>
                  <a:schemeClr val="bg1"/>
                </a:solidFill>
              </a:rPr>
              <a:t>}“’),</a:t>
            </a:r>
            <a:r>
              <a:rPr lang="en-US" altLang="ko-KR" sz="700" dirty="0">
                <a:solidFill>
                  <a:schemeClr val="bg1"/>
                </a:solidFill>
              </a:rPr>
              <a:t>'NA'))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=""))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 </a:t>
            </a:r>
            <a:r>
              <a:rPr lang="en-US" altLang="ko-KR" dirty="0" smtClean="0"/>
              <a:t>ver.2 (count)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ret_condi_test5</a:t>
            </a:r>
            <a:r>
              <a:rPr lang="en-US" altLang="ko-KR" sz="1800" dirty="0" smtClean="0">
                <a:solidFill>
                  <a:schemeClr val="bg1"/>
                </a:solidFill>
              </a:rPr>
              <a:t> (1H)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" y="2914030"/>
            <a:ext cx="9374982" cy="229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1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FSM</a:t>
            </a:r>
            <a:r>
              <a:rPr lang="en-US" dirty="0" smtClean="0"/>
              <a:t>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-Finite State Machine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상태 전이 테이블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4076700"/>
            <a:ext cx="3676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FSM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Finite State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3867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상태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각각의 상태는 고유의 </a:t>
            </a:r>
            <a:r>
              <a:rPr lang="en-US" altLang="ko-KR" sz="1800" dirty="0" smtClean="0">
                <a:solidFill>
                  <a:schemeClr val="bg1"/>
                </a:solidFill>
              </a:rPr>
              <a:t>ACTION </a:t>
            </a:r>
            <a:r>
              <a:rPr lang="ko-KR" altLang="en-US" sz="1800" dirty="0" smtClean="0">
                <a:solidFill>
                  <a:schemeClr val="bg1"/>
                </a:solidFill>
              </a:rPr>
              <a:t>가지고 있음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상태 전이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현재 상태에서 다른 상태로 변화하는 것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이벤트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상태 전이를 위한 조건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err="1" smtClean="0">
                <a:solidFill>
                  <a:schemeClr val="bg1"/>
                </a:solidFill>
              </a:rPr>
              <a:t>상태전환표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or STATE PATTERN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목적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상태전이 테이블로 </a:t>
            </a:r>
            <a:r>
              <a:rPr lang="ko-KR" altLang="en-US" sz="1800" b="1" i="1" dirty="0" smtClean="0">
                <a:solidFill>
                  <a:schemeClr val="bg1"/>
                </a:solidFill>
              </a:rPr>
              <a:t>중복</a:t>
            </a:r>
            <a:r>
              <a:rPr lang="ko-KR" altLang="en-US" sz="1800" dirty="0" smtClean="0">
                <a:solidFill>
                  <a:schemeClr val="bg1"/>
                </a:solidFill>
              </a:rPr>
              <a:t> 제거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err="1" smtClean="0">
                <a:solidFill>
                  <a:schemeClr val="bg1"/>
                </a:solidFill>
              </a:rPr>
              <a:t>컨셉이</a:t>
            </a:r>
            <a:r>
              <a:rPr lang="ko-KR" altLang="en-US" sz="1400" dirty="0" smtClean="0">
                <a:solidFill>
                  <a:schemeClr val="bg1"/>
                </a:solidFill>
              </a:rPr>
              <a:t> 이해가 잘 안됨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378279"/>
              </p:ext>
            </p:extLst>
          </p:nvPr>
        </p:nvGraphicFramePr>
        <p:xfrm>
          <a:off x="923923" y="3569689"/>
          <a:ext cx="8743953" cy="1156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101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3543537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2677315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현재 상태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이벤트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상태 전환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328613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INPUT_VOLT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기준값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초과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미만</a:t>
                      </a:r>
                      <a:endParaRPr lang="en-IN" altLang="ko-KR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+ 1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304294">
                <a:tc v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이내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or + 0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7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idea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Incident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Category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수신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임피던스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송신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임피던스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송신기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수신기 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xmlns="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4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 </a:t>
            </a:r>
            <a:r>
              <a:rPr lang="ko-KR" altLang="en-US" dirty="0" err="1" smtClean="0"/>
              <a:t>임피던스</a:t>
            </a:r>
            <a:r>
              <a:rPr lang="ko-KR" altLang="en-US" dirty="0" smtClean="0"/>
              <a:t>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개태사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5T 2021-04-17(</a:t>
            </a:r>
            <a:r>
              <a:rPr lang="ko-KR" altLang="en-US" dirty="0" smtClean="0"/>
              <a:t>토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9" y="1942357"/>
            <a:ext cx="10674361" cy="168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9" y="3723472"/>
            <a:ext cx="10689581" cy="279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6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 </a:t>
            </a:r>
            <a:r>
              <a:rPr lang="ko-KR" altLang="en-US" dirty="0" err="1" smtClean="0"/>
              <a:t>임피던스</a:t>
            </a:r>
            <a:r>
              <a:rPr lang="ko-KR" altLang="en-US" dirty="0" smtClean="0"/>
              <a:t>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계룡</a:t>
            </a:r>
            <a:r>
              <a:rPr lang="ko-KR" altLang="en-US" dirty="0" smtClean="0"/>
              <a:t> </a:t>
            </a:r>
            <a:r>
              <a:rPr lang="en-US" altLang="ko-KR" dirty="0" smtClean="0"/>
              <a:t>51T 2021-04-16(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1" y="1914923"/>
            <a:ext cx="10704750" cy="169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8" y="3710931"/>
            <a:ext cx="10701083" cy="271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95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수신기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채</a:t>
            </a:r>
            <a:r>
              <a:rPr lang="ko-KR" altLang="en-US" dirty="0"/>
              <a:t>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5T 2021-05-31(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858416"/>
            <a:ext cx="10829925" cy="147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4" y="3426754"/>
            <a:ext cx="10839897" cy="284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4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송</a:t>
            </a:r>
            <a:r>
              <a:rPr lang="ko-KR" altLang="en-US" dirty="0" smtClean="0"/>
              <a:t>신기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채</a:t>
            </a:r>
            <a:r>
              <a:rPr lang="ko-KR" altLang="en-US" dirty="0"/>
              <a:t>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51BT 2021-05-31(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4" y="1850660"/>
            <a:ext cx="10947833" cy="150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5" y="3425341"/>
            <a:ext cx="10949882" cy="283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 Total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7326"/>
            <a:ext cx="111918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Incident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Category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- 1 Month </a:t>
            </a:r>
            <a:endParaRPr lang="en-US" dirty="0"/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:a16="http://schemas.microsoft.com/office/drawing/2014/main" xmlns="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493366226"/>
              </p:ext>
            </p:extLst>
          </p:nvPr>
        </p:nvGraphicFramePr>
        <p:xfrm>
          <a:off x="5049147" y="1340797"/>
          <a:ext cx="7106973" cy="465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819655"/>
              </p:ext>
            </p:extLst>
          </p:nvPr>
        </p:nvGraphicFramePr>
        <p:xfrm>
          <a:off x="847724" y="2428876"/>
          <a:ext cx="4476752" cy="3259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88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1207780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1207780"/>
                <a:gridCol w="816204"/>
              </a:tblGrid>
              <a:tr h="429561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ERROR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COUNT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2893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서대전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2893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가수원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흑석리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계룡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개태사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연산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논산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채운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강경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연무대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</a:rPr>
              <a:t>정답</a:t>
            </a:r>
            <a:r>
              <a:rPr lang="en-US" altLang="ko-KR" sz="1800" dirty="0" smtClean="0">
                <a:solidFill>
                  <a:schemeClr val="bg1"/>
                </a:solidFill>
              </a:rPr>
              <a:t>(=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라벨링</a:t>
            </a:r>
            <a:r>
              <a:rPr lang="en-US" altLang="ko-KR" sz="1800" dirty="0" smtClean="0">
                <a:solidFill>
                  <a:schemeClr val="bg1"/>
                </a:solidFill>
              </a:rPr>
              <a:t>) </a:t>
            </a:r>
            <a:r>
              <a:rPr lang="ko-KR" altLang="en-US" sz="1800" dirty="0" smtClean="0">
                <a:solidFill>
                  <a:schemeClr val="bg1"/>
                </a:solidFill>
              </a:rPr>
              <a:t>으로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1800" dirty="0" smtClean="0">
                <a:solidFill>
                  <a:schemeClr val="bg1"/>
                </a:solidFill>
              </a:rPr>
              <a:t> 예측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MOVING AVERAGE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DEVICE ANANLYSIS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US" altLang="ko-KR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IMP</a:t>
            </a:r>
          </a:p>
          <a:p>
            <a:pPr lvl="0"/>
            <a:r>
              <a:rPr lang="en-US" altLang="ko-KR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AF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ko-KR" altLang="en-US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장애 캘린더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9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정의 및 개념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3867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정의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전체 데이터 집합의 여러 하위 집합에 대한 일련의 평균을 만들어 데이터 요소 분석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신호의 변화 추이 파악에 용이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err="1" smtClean="0">
                <a:solidFill>
                  <a:schemeClr val="bg1"/>
                </a:solidFill>
              </a:rPr>
              <a:t>노이즈</a:t>
            </a:r>
            <a:r>
              <a:rPr lang="ko-KR" altLang="en-US" sz="1400" dirty="0" smtClean="0">
                <a:solidFill>
                  <a:schemeClr val="bg1"/>
                </a:solidFill>
              </a:rPr>
              <a:t> 제거를 하려면 칼만 필터 적용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lvl="1"/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err="1" smtClean="0"/>
              <a:t>서대전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 60T 2</a:t>
            </a:r>
            <a:r>
              <a:rPr lang="ko-KR" altLang="en-US" dirty="0" smtClean="0"/>
              <a:t>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1800224"/>
            <a:ext cx="8829676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2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 err="1"/>
              <a:t>서대전</a:t>
            </a:r>
            <a:r>
              <a:rPr lang="ko-KR" altLang="en-US" dirty="0"/>
              <a:t> </a:t>
            </a:r>
            <a:r>
              <a:rPr lang="en-US" altLang="ko-KR" dirty="0"/>
              <a:t>IMP </a:t>
            </a:r>
            <a:r>
              <a:rPr lang="en-US" altLang="ko-KR" dirty="0" smtClean="0"/>
              <a:t>4T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680506" y="1781175"/>
            <a:ext cx="8806394" cy="481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3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 err="1"/>
              <a:t>서대전</a:t>
            </a:r>
            <a:r>
              <a:rPr lang="ko-KR" altLang="en-US" dirty="0"/>
              <a:t> </a:t>
            </a:r>
            <a:r>
              <a:rPr lang="en-US" altLang="ko-KR" dirty="0" smtClean="0"/>
              <a:t>AF DN2T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3" y="1840909"/>
            <a:ext cx="8815871" cy="475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4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xmlns="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9150"/>
            <a:ext cx="4733925" cy="502919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xmlns="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20626FA-81E3-4C45-BF2D-D52CF6D96238}"/>
              </a:ext>
            </a:extLst>
          </p:cNvPr>
          <p:cNvSpPr txBox="1"/>
          <p:nvPr/>
        </p:nvSpPr>
        <p:spPr>
          <a:xfrm>
            <a:off x="2886003" y="2855631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SEHWA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Jimin</a:t>
            </a:r>
            <a:r>
              <a:rPr lang="en-US" dirty="0" smtClean="0"/>
              <a:t> Ha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010-9589-8817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jmha@sehwa.biz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www.sehwa.biz</a:t>
            </a:r>
            <a:endParaRPr lang="en-US" dirty="0"/>
          </a:p>
        </p:txBody>
      </p:sp>
      <p:pic>
        <p:nvPicPr>
          <p:cNvPr id="2051" name="Picture 3" descr="C:\Users\USER\Desktop\sehw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0" b="89831" l="3302" r="95755">
                        <a14:foregroundMark x1="35535" y1="66667" x2="35535" y2="60452"/>
                        <a14:foregroundMark x1="35535" y1="60452" x2="40094" y2="50282"/>
                        <a14:foregroundMark x1="40409" y1="51412" x2="40409" y2="51412"/>
                        <a14:foregroundMark x1="42138" y1="57627" x2="42138" y2="57627"/>
                        <a14:foregroundMark x1="44182" y1="64972" x2="44182" y2="64972"/>
                        <a14:foregroundMark x1="36321" y1="66667" x2="36321" y2="66667"/>
                        <a14:foregroundMark x1="36321" y1="75141" x2="36321" y2="75141"/>
                        <a14:foregroundMark x1="39151" y1="75141" x2="39151" y2="75141"/>
                        <a14:foregroundMark x1="41667" y1="76836" x2="41667" y2="76836"/>
                        <a14:foregroundMark x1="40094" y1="69492" x2="40094" y2="69492"/>
                        <a14:foregroundMark x1="37579" y1="67797" x2="37579" y2="67797"/>
                        <a14:foregroundMark x1="50786" y1="41243" x2="50786" y2="41243"/>
                        <a14:foregroundMark x1="50786" y1="54237" x2="50786" y2="54237"/>
                        <a14:foregroundMark x1="49686" y1="58757" x2="49686" y2="58757"/>
                        <a14:foregroundMark x1="48428" y1="74011" x2="48428" y2="74011"/>
                        <a14:foregroundMark x1="47956" y1="67797" x2="47956" y2="67797"/>
                        <a14:foregroundMark x1="51258" y1="55932" x2="51258" y2="55932"/>
                        <a14:foregroundMark x1="54560" y1="51412" x2="54560" y2="51412"/>
                        <a14:foregroundMark x1="55031" y1="50282" x2="55031" y2="50282"/>
                        <a14:foregroundMark x1="55031" y1="63277" x2="55031" y2="63277"/>
                        <a14:foregroundMark x1="56289" y1="57627" x2="56289" y2="57627"/>
                        <a14:foregroundMark x1="55818" y1="72316" x2="55818" y2="72316"/>
                        <a14:foregroundMark x1="55346" y1="76836" x2="55346" y2="76836"/>
                        <a14:foregroundMark x1="61164" y1="58757" x2="61164" y2="58757"/>
                        <a14:foregroundMark x1="61635" y1="72316" x2="61635" y2="72316"/>
                        <a14:foregroundMark x1="63679" y1="72316" x2="63679" y2="72316"/>
                        <a14:foregroundMark x1="65409" y1="60452" x2="65409" y2="60452"/>
                        <a14:foregroundMark x1="67453" y1="54237" x2="67453" y2="54237"/>
                        <a14:foregroundMark x1="69497" y1="62147" x2="69497" y2="62147"/>
                        <a14:foregroundMark x1="70440" y1="67797" x2="70440" y2="67797"/>
                        <a14:foregroundMark x1="72013" y1="76836" x2="72013" y2="76836"/>
                        <a14:foregroundMark x1="74057" y1="66667" x2="74057" y2="66667"/>
                        <a14:foregroundMark x1="74528" y1="58757" x2="74528" y2="58757"/>
                        <a14:foregroundMark x1="74528" y1="57627" x2="74528" y2="57627"/>
                        <a14:foregroundMark x1="79560" y1="54237" x2="79560" y2="54237"/>
                        <a14:foregroundMark x1="82862" y1="54237" x2="82862" y2="54237"/>
                        <a14:foregroundMark x1="86164" y1="55932" x2="86164" y2="55932"/>
                        <a14:foregroundMark x1="87421" y1="66667" x2="87421" y2="66667"/>
                        <a14:foregroundMark x1="86635" y1="76836" x2="86635" y2="76836"/>
                        <a14:foregroundMark x1="85377" y1="69492" x2="85377" y2="69492"/>
                        <a14:foregroundMark x1="82390" y1="76836" x2="82390" y2="76836"/>
                        <a14:foregroundMark x1="79560" y1="72316" x2="79560" y2="72316"/>
                        <a14:foregroundMark x1="77830" y1="63277" x2="77830" y2="63277"/>
                        <a14:foregroundMark x1="82390" y1="67797" x2="82390" y2="67797"/>
                        <a14:foregroundMark x1="95755" y1="42373" x2="95755" y2="42373"/>
                        <a14:foregroundMark x1="93239" y1="39548" x2="93239" y2="39548"/>
                        <a14:foregroundMark x1="93239" y1="50282" x2="93239" y2="50282"/>
                        <a14:foregroundMark x1="13836" y1="84181" x2="13836" y2="84181"/>
                        <a14:foregroundMark x1="7704" y1="63277" x2="7704" y2="63277"/>
                        <a14:foregroundMark x1="7704" y1="74011" x2="7704" y2="74011"/>
                        <a14:foregroundMark x1="10535" y1="78531" x2="10535" y2="78531"/>
                        <a14:foregroundMark x1="8491" y1="54237" x2="8491" y2="54237"/>
                        <a14:foregroundMark x1="3459" y1="54237" x2="3459" y2="54237"/>
                        <a14:foregroundMark x1="5189" y1="69492" x2="5189" y2="69492"/>
                        <a14:foregroundMark x1="3459" y1="62147" x2="3459" y2="62147"/>
                        <a14:foregroundMark x1="24214" y1="46893" x2="24214" y2="46893"/>
                        <a14:foregroundMark x1="25943" y1="54237" x2="25943" y2="54237"/>
                        <a14:foregroundMark x1="27673" y1="55932" x2="27673" y2="55932"/>
                        <a14:foregroundMark x1="30031" y1="62147" x2="30031" y2="62147"/>
                        <a14:foregroundMark x1="30031" y1="69492" x2="30031" y2="69492"/>
                        <a14:foregroundMark x1="29245" y1="74011" x2="29245" y2="74011"/>
                        <a14:foregroundMark x1="26415" y1="78531" x2="26415" y2="78531"/>
                        <a14:foregroundMark x1="23428" y1="81356" x2="23428" y2="81356"/>
                        <a14:foregroundMark x1="21384" y1="74011" x2="21384" y2="74011"/>
                        <a14:foregroundMark x1="25943" y1="44068" x2="25943" y2="44068"/>
                        <a14:foregroundMark x1="27673" y1="41243" x2="27673" y2="41243"/>
                        <a14:foregroundMark x1="31761" y1="39548" x2="31761" y2="39548"/>
                        <a14:foregroundMark x1="7704" y1="42373" x2="7704" y2="42373"/>
                        <a14:foregroundMark x1="4717" y1="45763" x2="4717" y2="45763"/>
                        <a14:foregroundMark x1="9748" y1="58757" x2="9748" y2="58757"/>
                        <a14:foregroundMark x1="11321" y1="48588" x2="11321" y2="48588"/>
                        <a14:foregroundMark x1="10535" y1="39548" x2="10535" y2="39548"/>
                        <a14:foregroundMark x1="9277" y1="32203" x2="9277" y2="32203"/>
                        <a14:foregroundMark x1="14308" y1="33333" x2="14308" y2="33333"/>
                        <a14:foregroundMark x1="14780" y1="27684" x2="14780" y2="27684"/>
                        <a14:foregroundMark x1="11006" y1="29379" x2="11006" y2="29379"/>
                        <a14:foregroundMark x1="13050" y1="41243" x2="13050" y2="41243"/>
                        <a14:foregroundMark x1="16352" y1="37853" x2="16352" y2="37853"/>
                        <a14:foregroundMark x1="17138" y1="29379" x2="17138" y2="29379"/>
                        <a14:foregroundMark x1="19340" y1="25989" x2="19340" y2="25989"/>
                        <a14:foregroundMark x1="20126" y1="23164" x2="20126" y2="23164"/>
                        <a14:foregroundMark x1="22170" y1="20339" x2="22170" y2="20339"/>
                        <a14:foregroundMark x1="23428" y1="16949" x2="23428" y2="16949"/>
                        <a14:foregroundMark x1="20597" y1="29379" x2="23428" y2="24859"/>
                        <a14:foregroundMark x1="26730" y1="20339" x2="26730" y2="20339"/>
                        <a14:foregroundMark x1="28459" y1="16949" x2="28459" y2="16949"/>
                        <a14:foregroundMark x1="32233" y1="14124" x2="32233" y2="14124"/>
                        <a14:foregroundMark x1="35535" y1="16949" x2="35535" y2="16949"/>
                        <a14:foregroundMark x1="37579" y1="12429" x2="37579" y2="12429"/>
                        <a14:foregroundMark x1="38836" y1="9605" x2="38836" y2="9605"/>
                        <a14:foregroundMark x1="42138" y1="2260" x2="42138" y2="2260"/>
                        <a14:foregroundMark x1="43868" y1="9605" x2="43868" y2="9605"/>
                        <a14:foregroundMark x1="45912" y1="9605" x2="45912" y2="9605"/>
                        <a14:foregroundMark x1="47956" y1="6780" x2="47956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38" y="6238875"/>
            <a:ext cx="1865511" cy="5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6E86452-6AEA-4380-9682-AB26317ADB62}"/>
              </a:ext>
            </a:extLst>
          </p:cNvPr>
          <p:cNvSpPr txBox="1"/>
          <p:nvPr/>
        </p:nvSpPr>
        <p:spPr>
          <a:xfrm>
            <a:off x="2889175" y="3666606"/>
            <a:ext cx="1983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1% POSSIBILITY…REALIZE</a:t>
            </a:r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-Average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85775" y="3695700"/>
            <a:ext cx="9525000" cy="312001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Average : </a:t>
            </a:r>
            <a:r>
              <a:rPr lang="ko-KR" altLang="en-US" sz="1800" dirty="0" smtClean="0">
                <a:solidFill>
                  <a:schemeClr val="bg1"/>
                </a:solidFill>
              </a:rPr>
              <a:t>데이터의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중심값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20mV </a:t>
            </a:r>
            <a:r>
              <a:rPr lang="en-US" altLang="ko-KR" sz="1800" dirty="0">
                <a:solidFill>
                  <a:schemeClr val="bg1"/>
                </a:solidFill>
              </a:rPr>
              <a:t>, 40mV </a:t>
            </a:r>
            <a:r>
              <a:rPr lang="ko-KR" altLang="en-US" sz="1800" dirty="0">
                <a:solidFill>
                  <a:schemeClr val="bg1"/>
                </a:solidFill>
              </a:rPr>
              <a:t>평균값의 변화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smtClean="0">
                <a:solidFill>
                  <a:schemeClr val="bg1"/>
                </a:solidFill>
              </a:rPr>
              <a:t>기준 범위 사용자 입력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검색시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기준 범위 </a:t>
            </a:r>
            <a:r>
              <a:rPr lang="en-US" altLang="ko-KR" sz="1400" dirty="0" smtClean="0">
                <a:solidFill>
                  <a:schemeClr val="bg1"/>
                </a:solidFill>
              </a:rPr>
              <a:t>+-20/ +-40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필터링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52624"/>
            <a:ext cx="113442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127060"/>
              </p:ext>
            </p:extLst>
          </p:nvPr>
        </p:nvGraphicFramePr>
        <p:xfrm>
          <a:off x="733423" y="4036414"/>
          <a:ext cx="5191127" cy="183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390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1674637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1265270"/>
                <a:gridCol w="1058830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51</a:t>
                      </a:r>
                      <a:r>
                        <a:rPr lang="en-US" sz="1600" dirty="0" smtClean="0">
                          <a:solidFill>
                            <a:srgbClr val="3F3F3F"/>
                          </a:solidFill>
                        </a:rPr>
                        <a:t>BT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STANDARD </a:t>
                      </a:r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3529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~ 17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538 -&gt; 482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TX-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148 -&gt; 132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RX+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577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191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RX-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624755"/>
              </p:ext>
            </p:extLst>
          </p:nvPr>
        </p:nvGraphicFramePr>
        <p:xfrm>
          <a:off x="6324598" y="4055464"/>
          <a:ext cx="5305427" cy="183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5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1645532">
                  <a:extLst>
                    <a:ext uri="{9D8B030D-6E8A-4147-A177-3AD203B41FA5}">
                      <a16:colId xmlns:a16="http://schemas.microsoft.com/office/drawing/2014/main" xmlns="" val="1235871454"/>
                    </a:ext>
                  </a:extLst>
                </a:gridCol>
                <a:gridCol w="1533525"/>
                <a:gridCol w="885825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51</a:t>
                      </a:r>
                      <a:r>
                        <a:rPr lang="en-US" sz="1600" dirty="0" smtClean="0">
                          <a:solidFill>
                            <a:srgbClr val="3F3F3F"/>
                          </a:solidFill>
                        </a:rPr>
                        <a:t>BT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STANDARD 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3529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04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~ 05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차단 여부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474 -&gt; 483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TX-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135 -&gt; 159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RX+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572 -&gt; 524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191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RX-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141 -&gt; 122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829050" y="2238375"/>
            <a:ext cx="85725" cy="209550"/>
            <a:chOff x="3676650" y="2238375"/>
            <a:chExt cx="85725" cy="209550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3676650" y="2238375"/>
              <a:ext cx="0" cy="20955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3762375" y="2238375"/>
              <a:ext cx="0" cy="20955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676650" y="2238375"/>
              <a:ext cx="857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1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Min, 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390525" y="3933640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</a:rPr>
              <a:t>실 데이터보다 적은 양으로</a:t>
            </a:r>
            <a:r>
              <a:rPr lang="en-US" altLang="ko-KR" sz="1800" dirty="0" smtClean="0">
                <a:solidFill>
                  <a:schemeClr val="bg1"/>
                </a:solidFill>
              </a:rPr>
              <a:t>,</a:t>
            </a:r>
            <a:r>
              <a:rPr lang="ko-KR" altLang="en-US" sz="1800" dirty="0" smtClean="0">
                <a:solidFill>
                  <a:schemeClr val="bg1"/>
                </a:solidFill>
              </a:rPr>
              <a:t> 데이터 자체의 특성 파악 가능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33575"/>
            <a:ext cx="11325225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3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-Variance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390525" y="393364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Variance(</a:t>
            </a:r>
            <a:r>
              <a:rPr lang="ko-KR" altLang="en-US" sz="1800" dirty="0">
                <a:solidFill>
                  <a:schemeClr val="bg1"/>
                </a:solidFill>
              </a:rPr>
              <a:t>편차 제곱의 평균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en-US" altLang="ko-KR" sz="1800" dirty="0" smtClean="0">
                <a:solidFill>
                  <a:schemeClr val="bg1"/>
                </a:solidFill>
              </a:rPr>
              <a:t> : </a:t>
            </a:r>
            <a:r>
              <a:rPr lang="ko-KR" altLang="en-US" sz="1800" dirty="0" smtClean="0">
                <a:solidFill>
                  <a:schemeClr val="bg1"/>
                </a:solidFill>
              </a:rPr>
              <a:t>데이터가 평균에 가까울 수록 분산 작아짐</a:t>
            </a:r>
            <a:r>
              <a:rPr lang="en-US" altLang="ko-KR" sz="1800" dirty="0" smtClean="0">
                <a:solidFill>
                  <a:schemeClr val="bg1"/>
                </a:solidFill>
              </a:rPr>
              <a:t>(=</a:t>
            </a:r>
            <a:r>
              <a:rPr lang="ko-KR" altLang="en-US" sz="1800" dirty="0">
                <a:solidFill>
                  <a:schemeClr val="bg1"/>
                </a:solidFill>
              </a:rPr>
              <a:t>데이터의 퍼진 </a:t>
            </a:r>
            <a:r>
              <a:rPr lang="ko-KR" altLang="en-US" sz="1800" dirty="0" smtClean="0">
                <a:solidFill>
                  <a:schemeClr val="bg1"/>
                </a:solidFill>
              </a:rPr>
              <a:t>정도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단위를 맞춰 계산하기 때문에 </a:t>
            </a:r>
            <a:r>
              <a:rPr lang="ko-KR" altLang="en-US" sz="1800" dirty="0">
                <a:solidFill>
                  <a:schemeClr val="bg1"/>
                </a:solidFill>
              </a:rPr>
              <a:t>직관적인 값 보기 어려워 표준편차 확인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985962"/>
            <a:ext cx="11258550" cy="152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4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-Standard Deviation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09575" y="3933640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Standard Deviation (</a:t>
            </a:r>
            <a:r>
              <a:rPr lang="ko-KR" altLang="en-US" sz="1800" dirty="0" smtClean="0">
                <a:solidFill>
                  <a:schemeClr val="bg1"/>
                </a:solidFill>
              </a:rPr>
              <a:t>분산의 양의 제곱근</a:t>
            </a:r>
            <a:r>
              <a:rPr lang="en-US" altLang="ko-KR" sz="1800" dirty="0" smtClean="0">
                <a:solidFill>
                  <a:schemeClr val="bg1"/>
                </a:solidFill>
              </a:rPr>
              <a:t>) : </a:t>
            </a:r>
            <a:r>
              <a:rPr lang="ko-KR" altLang="en-US" sz="1800" dirty="0" smtClean="0">
                <a:solidFill>
                  <a:schemeClr val="bg1"/>
                </a:solidFill>
              </a:rPr>
              <a:t>분산을 원래의 단위로 맞춰주는 과정</a:t>
            </a:r>
            <a:r>
              <a:rPr lang="en-US" altLang="ko-KR" sz="1800" dirty="0" smtClean="0">
                <a:solidFill>
                  <a:schemeClr val="bg1"/>
                </a:solidFill>
              </a:rPr>
              <a:t> (=</a:t>
            </a:r>
            <a:r>
              <a:rPr lang="ko-KR" altLang="en-US" sz="1800" dirty="0" smtClean="0">
                <a:solidFill>
                  <a:schemeClr val="bg1"/>
                </a:solidFill>
              </a:rPr>
              <a:t>거리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분산보다 데이터를 더 잘 확인 할 수 있음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962150"/>
            <a:ext cx="112299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-Python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95300" y="1728918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daterange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for n in range(</a:t>
            </a:r>
            <a:r>
              <a:rPr lang="en-US" altLang="ko-KR" sz="800" dirty="0" err="1">
                <a:solidFill>
                  <a:schemeClr val="bg1"/>
                </a:solidFill>
              </a:rPr>
              <a:t>int</a:t>
            </a:r>
            <a:r>
              <a:rPr lang="en-US" altLang="ko-KR" sz="800" dirty="0">
                <a:solidFill>
                  <a:schemeClr val="bg1"/>
                </a:solidFill>
              </a:rPr>
              <a:t>((</a:t>
            </a:r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).days)):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yield 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timedelta</a:t>
            </a:r>
            <a:r>
              <a:rPr lang="en-US" altLang="ko-KR" sz="800" dirty="0">
                <a:solidFill>
                  <a:schemeClr val="bg1"/>
                </a:solidFill>
              </a:rPr>
              <a:t>(n)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 = date(2021, 1, 20)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 = date(2021, 9, 4)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Frame(date):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date.strftime</a:t>
            </a:r>
            <a:r>
              <a:rPr lang="en-US" altLang="ko-KR" sz="800" dirty="0">
                <a:solidFill>
                  <a:schemeClr val="bg1"/>
                </a:solidFill>
              </a:rPr>
              <a:t>("%Y%m%d000000000")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 = (date + </a:t>
            </a:r>
            <a:r>
              <a:rPr lang="en-US" altLang="ko-KR" sz="800" dirty="0" err="1">
                <a:solidFill>
                  <a:schemeClr val="bg1"/>
                </a:solidFill>
              </a:rPr>
              <a:t>timedelta</a:t>
            </a:r>
            <a:r>
              <a:rPr lang="en-US" altLang="ko-KR" sz="800" dirty="0">
                <a:solidFill>
                  <a:schemeClr val="bg1"/>
                </a:solidFill>
              </a:rPr>
              <a:t>(days=1)).</a:t>
            </a:r>
            <a:r>
              <a:rPr lang="en-US" altLang="ko-KR" sz="800" dirty="0" err="1">
                <a:solidFill>
                  <a:schemeClr val="bg1"/>
                </a:solidFill>
              </a:rPr>
              <a:t>strftime</a:t>
            </a:r>
            <a:r>
              <a:rPr lang="en-US" altLang="ko-KR" sz="800" dirty="0">
                <a:solidFill>
                  <a:schemeClr val="bg1"/>
                </a:solidFill>
              </a:rPr>
              <a:t>("%Y%m%d000000000")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print(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engine=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800" dirty="0">
                <a:solidFill>
                  <a:schemeClr val="bg1"/>
                </a:solidFill>
              </a:rPr>
              <a:t>('</a:t>
            </a:r>
            <a:r>
              <a:rPr lang="en-US" altLang="ko-KR" sz="8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800" dirty="0" smtClean="0">
                <a:solidFill>
                  <a:schemeClr val="bg1"/>
                </a:solidFill>
              </a:rPr>
              <a:t>://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idpw@localhost</a:t>
            </a:r>
            <a:r>
              <a:rPr lang="en-US" altLang="ko-KR" sz="800" dirty="0" smtClean="0">
                <a:solidFill>
                  <a:schemeClr val="bg1"/>
                </a:solidFill>
              </a:rPr>
              <a:t>/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table_name?charset</a:t>
            </a:r>
            <a:r>
              <a:rPr lang="en-US" altLang="ko-KR" sz="800" dirty="0" smtClean="0">
                <a:solidFill>
                  <a:schemeClr val="bg1"/>
                </a:solidFill>
              </a:rPr>
              <a:t>=utf8</a:t>
            </a:r>
            <a:r>
              <a:rPr lang="en-US" altLang="ko-KR" sz="800" dirty="0">
                <a:solidFill>
                  <a:schemeClr val="bg1"/>
                </a:solidFill>
              </a:rPr>
              <a:t>', encoding='utf-8')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connection = </a:t>
            </a:r>
            <a:r>
              <a:rPr lang="en-US" altLang="ko-KR" sz="800" dirty="0" err="1">
                <a:solidFill>
                  <a:schemeClr val="bg1"/>
                </a:solidFill>
              </a:rPr>
              <a:t>engine.connect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  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m_test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= </a:t>
            </a:r>
            <a:r>
              <a:rPr lang="en-US" altLang="ko-KR" sz="800" dirty="0" err="1">
                <a:solidFill>
                  <a:schemeClr val="bg1"/>
                </a:solidFill>
              </a:rPr>
              <a:t>pd.read_sql</a:t>
            </a:r>
            <a:r>
              <a:rPr lang="en-US" altLang="ko-KR" sz="800" dirty="0">
                <a:solidFill>
                  <a:schemeClr val="bg1"/>
                </a:solidFill>
              </a:rPr>
              <a:t>("select * from </a:t>
            </a:r>
            <a:r>
              <a:rPr lang="en-US" altLang="ko-KR" sz="800" dirty="0" err="1">
                <a:solidFill>
                  <a:schemeClr val="bg1"/>
                </a:solidFill>
              </a:rPr>
              <a:t>value_tlds</a:t>
            </a:r>
            <a:r>
              <a:rPr lang="en-US" altLang="ko-KR" sz="800" dirty="0">
                <a:solidFill>
                  <a:schemeClr val="bg1"/>
                </a:solidFill>
              </a:rPr>
              <a:t> where date(</a:t>
            </a:r>
            <a:r>
              <a:rPr lang="en-US" altLang="ko-KR" sz="800" dirty="0" err="1">
                <a:solidFill>
                  <a:schemeClr val="bg1"/>
                </a:solidFill>
              </a:rPr>
              <a:t>dtct_ts</a:t>
            </a:r>
            <a:r>
              <a:rPr lang="en-US" altLang="ko-KR" sz="800" dirty="0">
                <a:solidFill>
                  <a:schemeClr val="bg1"/>
                </a:solidFill>
              </a:rPr>
              <a:t>) &gt;= '%s' and date(</a:t>
            </a:r>
            <a:r>
              <a:rPr lang="en-US" altLang="ko-KR" sz="800" dirty="0" err="1">
                <a:solidFill>
                  <a:schemeClr val="bg1"/>
                </a:solidFill>
              </a:rPr>
              <a:t>dtct_ts</a:t>
            </a:r>
            <a:r>
              <a:rPr lang="en-US" altLang="ko-KR" sz="800" dirty="0">
                <a:solidFill>
                  <a:schemeClr val="bg1"/>
                </a:solidFill>
              </a:rPr>
              <a:t>) &lt; '%s' " % (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)  connection)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connection.close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  <a:endParaRPr lang="ko-KR" altLang="en-US" sz="800" dirty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   table </a:t>
            </a:r>
            <a:r>
              <a:rPr lang="en-US" altLang="ko-KR" sz="800" dirty="0">
                <a:solidFill>
                  <a:schemeClr val="bg1"/>
                </a:solidFill>
              </a:rPr>
              <a:t>= </a:t>
            </a:r>
            <a:r>
              <a:rPr lang="en-US" altLang="ko-KR" sz="800" dirty="0" err="1">
                <a:solidFill>
                  <a:schemeClr val="bg1"/>
                </a:solidFill>
              </a:rPr>
              <a:t>m_test</a:t>
            </a:r>
            <a:r>
              <a:rPr lang="en-US" altLang="ko-KR" sz="800" dirty="0">
                <a:solidFill>
                  <a:schemeClr val="bg1"/>
                </a:solidFill>
              </a:rPr>
              <a:t>[['AREA_ID', 'DEV_GUBUN', 'DEV_NM','DTCT_TS','MAJOR_TX_VOLT','MAJOR_TX_VOLT_STATE','MINR_TX_VOLT</a:t>
            </a:r>
            <a:r>
              <a:rPr lang="en-US" altLang="ko-KR" sz="800" dirty="0" smtClean="0">
                <a:solidFill>
                  <a:schemeClr val="bg1"/>
                </a:solidFill>
              </a:rPr>
              <a:t>',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  'MINR_TX_VOLT_STATE','MAJOR_RX_VOLT</a:t>
            </a:r>
            <a:r>
              <a:rPr lang="en-US" altLang="ko-KR" sz="800" dirty="0">
                <a:solidFill>
                  <a:schemeClr val="bg1"/>
                </a:solidFill>
              </a:rPr>
              <a:t>','MAJOR_RX_VOLT_STATE','MINR_RX_VOLT','MINR_RX_VOLT_STATE']]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table=</a:t>
            </a:r>
            <a:r>
              <a:rPr lang="en-US" altLang="ko-KR" sz="800" dirty="0" err="1">
                <a:solidFill>
                  <a:schemeClr val="bg1"/>
                </a:solidFill>
              </a:rPr>
              <a:t>table.set_index</a:t>
            </a:r>
            <a:r>
              <a:rPr lang="en-US" altLang="ko-KR" sz="800" dirty="0">
                <a:solidFill>
                  <a:schemeClr val="bg1"/>
                </a:solidFill>
              </a:rPr>
              <a:t>('DTCT_TS</a:t>
            </a:r>
            <a:r>
              <a:rPr lang="en-US" altLang="ko-KR" sz="800" dirty="0" smtClean="0">
                <a:solidFill>
                  <a:schemeClr val="bg1"/>
                </a:solidFill>
              </a:rPr>
              <a:t>')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   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df_summary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= </a:t>
            </a:r>
            <a:r>
              <a:rPr lang="en-US" altLang="ko-KR" sz="800" dirty="0" err="1">
                <a:solidFill>
                  <a:schemeClr val="bg1"/>
                </a:solidFill>
              </a:rPr>
              <a:t>pd.DataFrame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['MAJOR_TX_VOLT_MIN'] = table['MAJOR_TX_VOLT'].resample('1H').min()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['MAJOR_TX_VOLT_MAX'] = table['MAJOR_TX_VOLT'].resample('1H').max()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['MAJOR_TX_VOLT_AVG'] = table['MAJOR_TX_VOLT'].resample('1H').mean()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['MAJOR_TX_VOLT_VAR'] = table['MAJOR_TX_VOLT'].resample('1H').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['MAJOR_TX_VOLT_STD'] = </a:t>
            </a:r>
            <a:r>
              <a:rPr lang="en-US" altLang="ko-KR" sz="800" dirty="0" err="1">
                <a:solidFill>
                  <a:schemeClr val="bg1"/>
                </a:solidFill>
              </a:rPr>
              <a:t>np.sqrt</a:t>
            </a:r>
            <a:r>
              <a:rPr lang="en-US" altLang="ko-KR" sz="800" dirty="0">
                <a:solidFill>
                  <a:schemeClr val="bg1"/>
                </a:solidFill>
              </a:rPr>
              <a:t>(table['MAJOR_TX_VOLT'].resample('1H').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 smtClean="0">
                <a:solidFill>
                  <a:schemeClr val="bg1"/>
                </a:solidFill>
              </a:rPr>
              <a:t>())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['MAJOR_RX_VOLT_MIN'] = table['MAJOR_RX_VOLT'].resample('1H').min()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['MAJOR_RX_VOLT_MAX'] = table['MAJOR_RX_VOLT'].resample('1H').max()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['MAJOR_RX_VOLT_AVG'] = table['MAJOR_RX_VOLT'].resample('1H').mean()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['MAJOR_RX_VOLT_VAR'] = table['MAJOR_RX_VOLT'].resample('1H').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['MAJOR_RX_VOLT_STD'] = </a:t>
            </a:r>
            <a:r>
              <a:rPr lang="en-US" altLang="ko-KR" sz="800" dirty="0" err="1">
                <a:solidFill>
                  <a:schemeClr val="bg1"/>
                </a:solidFill>
              </a:rPr>
              <a:t>np.sqrt</a:t>
            </a:r>
            <a:r>
              <a:rPr lang="en-US" altLang="ko-KR" sz="800" dirty="0">
                <a:solidFill>
                  <a:schemeClr val="bg1"/>
                </a:solidFill>
              </a:rPr>
              <a:t>(table['MAJOR_RX_VOLT'].resample('1H').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 smtClean="0">
                <a:solidFill>
                  <a:schemeClr val="bg1"/>
                </a:solidFill>
              </a:rPr>
              <a:t>())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05525" y="1738443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   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['MINR_RX_VOLT_MIN'] = table['MINR_RX_VOLT'].resample('1H').min()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['MINR_RX_VOLT_MAX'] = table['MINR_RX_VOLT'].resample('1H').max()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['MINR_RX_VOLT_AVG'] = table['MINR_RX_VOLT'].resample('1H').mean()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['MINR_RX_VOLT_VAR'] = table['MINR_RX_VOLT'].resample('1H').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['MINR_RX_VOLT_STD'] = </a:t>
            </a:r>
            <a:r>
              <a:rPr lang="en-US" altLang="ko-KR" sz="800" dirty="0" err="1">
                <a:solidFill>
                  <a:schemeClr val="bg1"/>
                </a:solidFill>
              </a:rPr>
              <a:t>np.sqrt</a:t>
            </a:r>
            <a:r>
              <a:rPr lang="en-US" altLang="ko-KR" sz="800" dirty="0">
                <a:solidFill>
                  <a:schemeClr val="bg1"/>
                </a:solidFill>
              </a:rPr>
              <a:t>(table['MINR_RX_VOLT'].resample('1H').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>
                <a:solidFill>
                  <a:schemeClr val="bg1"/>
                </a:solidFill>
              </a:rPr>
              <a:t>())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</a:t>
            </a:r>
            <a:r>
              <a:rPr lang="en-US" altLang="ko-KR" sz="800" dirty="0" err="1">
                <a:solidFill>
                  <a:schemeClr val="bg1"/>
                </a:solidFill>
              </a:rPr>
              <a:t>area_id</a:t>
            </a:r>
            <a:r>
              <a:rPr lang="en-US" altLang="ko-KR" sz="800" dirty="0">
                <a:solidFill>
                  <a:schemeClr val="bg1"/>
                </a:solidFill>
              </a:rPr>
              <a:t>'] = 1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</a:t>
            </a:r>
            <a:r>
              <a:rPr lang="en-US" altLang="ko-KR" sz="800" dirty="0" err="1">
                <a:solidFill>
                  <a:schemeClr val="bg1"/>
                </a:solidFill>
              </a:rPr>
              <a:t>dev_gubun</a:t>
            </a:r>
            <a:r>
              <a:rPr lang="en-US" altLang="ko-KR" sz="800" dirty="0">
                <a:solidFill>
                  <a:schemeClr val="bg1"/>
                </a:solidFill>
              </a:rPr>
              <a:t>'] = '100_TLDS_AF'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['</a:t>
            </a:r>
            <a:r>
              <a:rPr lang="en-US" altLang="ko-KR" sz="800" dirty="0" err="1">
                <a:solidFill>
                  <a:schemeClr val="bg1"/>
                </a:solidFill>
              </a:rPr>
              <a:t>dev_nm</a:t>
            </a:r>
            <a:r>
              <a:rPr lang="en-US" altLang="ko-KR" sz="800" dirty="0">
                <a:solidFill>
                  <a:schemeClr val="bg1"/>
                </a:solidFill>
              </a:rPr>
              <a:t>'] = 'DN2T</a:t>
            </a:r>
            <a:r>
              <a:rPr lang="en-US" altLang="ko-KR" sz="800" dirty="0" smtClean="0">
                <a:solidFill>
                  <a:schemeClr val="bg1"/>
                </a:solidFill>
              </a:rPr>
              <a:t>'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a = </a:t>
            </a:r>
            <a:r>
              <a:rPr lang="en-US" altLang="ko-KR" sz="800" dirty="0" err="1">
                <a:solidFill>
                  <a:schemeClr val="bg1"/>
                </a:solidFill>
              </a:rPr>
              <a:t>table_test.MAJOR_TX_VOLT_STATE</a:t>
            </a:r>
            <a:r>
              <a:rPr lang="en-US" altLang="ko-KR" sz="800" dirty="0">
                <a:solidFill>
                  <a:schemeClr val="bg1"/>
                </a:solidFill>
              </a:rPr>
              <a:t> != '300_001'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table_test1=</a:t>
            </a:r>
            <a:r>
              <a:rPr lang="en-US" altLang="ko-KR" sz="800" dirty="0" err="1">
                <a:solidFill>
                  <a:schemeClr val="bg1"/>
                </a:solidFill>
              </a:rPr>
              <a:t>table_test.loc</a:t>
            </a:r>
            <a:r>
              <a:rPr lang="en-US" altLang="ko-KR" sz="800" dirty="0">
                <a:solidFill>
                  <a:schemeClr val="bg1"/>
                </a:solidFill>
              </a:rPr>
              <a:t>[a,:]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table_test2 = </a:t>
            </a:r>
            <a:r>
              <a:rPr lang="en-US" altLang="ko-KR" sz="800" dirty="0" err="1">
                <a:solidFill>
                  <a:schemeClr val="bg1"/>
                </a:solidFill>
              </a:rPr>
              <a:t>pd.DataFrame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table_test2['MAJOR_TX_VOLT_ERROR'] = table_test1['MAJOR_TX_VOLT_STATE'].resample('1H').count()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df_summary.join</a:t>
            </a:r>
            <a:r>
              <a:rPr lang="en-US" altLang="ko-KR" sz="800" dirty="0">
                <a:solidFill>
                  <a:schemeClr val="bg1"/>
                </a:solidFill>
              </a:rPr>
              <a:t>(table_test2, how='outer')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merge_outer.astype</a:t>
            </a:r>
            <a:r>
              <a:rPr lang="en-US" altLang="ko-KR" sz="800" dirty="0">
                <a:solidFill>
                  <a:schemeClr val="bg1"/>
                </a:solidFill>
              </a:rPr>
              <a:t>({'</a:t>
            </a:r>
            <a:r>
              <a:rPr lang="en-US" altLang="ko-KR" sz="800" dirty="0" err="1">
                <a:solidFill>
                  <a:schemeClr val="bg1"/>
                </a:solidFill>
              </a:rPr>
              <a:t>MAJOR_TX_VOLT_ERROR':'object</a:t>
            </a:r>
            <a:r>
              <a:rPr lang="en-US" altLang="ko-KR" sz="800" dirty="0">
                <a:solidFill>
                  <a:schemeClr val="bg1"/>
                </a:solidFill>
              </a:rPr>
              <a:t>'})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</a:t>
            </a:r>
            <a:r>
              <a:rPr lang="en-US" altLang="ko-KR" sz="800" dirty="0">
                <a:solidFill>
                  <a:schemeClr val="bg1"/>
                </a:solidFill>
              </a:rPr>
              <a:t>["MAJOR_TX_VOLT_ERROR"] =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merge_outer.MAJOR_TX_VOLT_ERROR.fillna</a:t>
            </a:r>
            <a:r>
              <a:rPr lang="en-US" altLang="ko-KR" sz="800" dirty="0">
                <a:solidFill>
                  <a:schemeClr val="bg1"/>
                </a:solidFill>
              </a:rPr>
              <a:t>(0)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merge_outer.astype</a:t>
            </a:r>
            <a:r>
              <a:rPr lang="en-US" altLang="ko-KR" sz="800" dirty="0">
                <a:solidFill>
                  <a:schemeClr val="bg1"/>
                </a:solidFill>
              </a:rPr>
              <a:t>({'MAJOR_TX_VOLT_ERROR':'</a:t>
            </a:r>
            <a:r>
              <a:rPr lang="en-US" altLang="ko-KR" sz="800" dirty="0" err="1">
                <a:solidFill>
                  <a:schemeClr val="bg1"/>
                </a:solidFill>
              </a:rPr>
              <a:t>int</a:t>
            </a:r>
            <a:r>
              <a:rPr lang="en-US" altLang="ko-KR" sz="800" dirty="0">
                <a:solidFill>
                  <a:schemeClr val="bg1"/>
                </a:solidFill>
              </a:rPr>
              <a:t>'})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merge_outer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b = </a:t>
            </a:r>
            <a:r>
              <a:rPr lang="en-US" altLang="ko-KR" sz="800" dirty="0" err="1">
                <a:solidFill>
                  <a:schemeClr val="bg1"/>
                </a:solidFill>
              </a:rPr>
              <a:t>table.MAJOR_RX_VOLT_STATE</a:t>
            </a:r>
            <a:r>
              <a:rPr lang="en-US" altLang="ko-KR" sz="800" dirty="0">
                <a:solidFill>
                  <a:schemeClr val="bg1"/>
                </a:solidFill>
              </a:rPr>
              <a:t> != '300_001'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table_testb</a:t>
            </a:r>
            <a:r>
              <a:rPr lang="en-US" altLang="ko-KR" sz="800" dirty="0">
                <a:solidFill>
                  <a:schemeClr val="bg1"/>
                </a:solidFill>
              </a:rPr>
              <a:t>=</a:t>
            </a:r>
            <a:r>
              <a:rPr lang="en-US" altLang="ko-KR" sz="800" dirty="0" err="1">
                <a:solidFill>
                  <a:schemeClr val="bg1"/>
                </a:solidFill>
              </a:rPr>
              <a:t>table_test.loc</a:t>
            </a:r>
            <a:r>
              <a:rPr lang="en-US" altLang="ko-KR" sz="800" dirty="0">
                <a:solidFill>
                  <a:schemeClr val="bg1"/>
                </a:solidFill>
              </a:rPr>
              <a:t>[b,:]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table_testbb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pd.DataFrame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table_testbb</a:t>
            </a:r>
            <a:r>
              <a:rPr lang="en-US" altLang="ko-KR" sz="800" dirty="0">
                <a:solidFill>
                  <a:schemeClr val="bg1"/>
                </a:solidFill>
              </a:rPr>
              <a:t>['MAJOR_RX_VOLT_ERROR'] = </a:t>
            </a:r>
            <a:r>
              <a:rPr lang="en-US" altLang="ko-KR" sz="800" dirty="0" err="1">
                <a:solidFill>
                  <a:schemeClr val="bg1"/>
                </a:solidFill>
              </a:rPr>
              <a:t>table_testb</a:t>
            </a:r>
            <a:r>
              <a:rPr lang="en-US" altLang="ko-KR" sz="800" dirty="0">
                <a:solidFill>
                  <a:schemeClr val="bg1"/>
                </a:solidFill>
              </a:rPr>
              <a:t>['MAJOR_TX_VOLT_STATE'].resample('1H').count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 = merge_outer2.join(</a:t>
            </a:r>
            <a:r>
              <a:rPr lang="en-US" altLang="ko-KR" sz="800" dirty="0" err="1">
                <a:solidFill>
                  <a:schemeClr val="bg1"/>
                </a:solidFill>
              </a:rPr>
              <a:t>table_testbb</a:t>
            </a:r>
            <a:r>
              <a:rPr lang="en-US" altLang="ko-KR" sz="800" dirty="0">
                <a:solidFill>
                  <a:schemeClr val="bg1"/>
                </a:solidFill>
              </a:rPr>
              <a:t>, how='outer')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 = merge_outer2.astype({'</a:t>
            </a:r>
            <a:r>
              <a:rPr lang="en-US" altLang="ko-KR" sz="800" dirty="0" err="1">
                <a:solidFill>
                  <a:schemeClr val="bg1"/>
                </a:solidFill>
              </a:rPr>
              <a:t>MAJOR_RX_VOLT_ERROR':'object</a:t>
            </a:r>
            <a:r>
              <a:rPr lang="en-US" altLang="ko-KR" sz="800" dirty="0">
                <a:solidFill>
                  <a:schemeClr val="bg1"/>
                </a:solidFill>
              </a:rPr>
              <a:t>'})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merge_outer2["MAJOR_RX_VOLT_ERROR"] = merge_outer2.MAJOR_RX_VOLT_ERROR.fillna(0)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 = merge_outer2.astype({'MAJOR_RX_VOLT_ERROR':'</a:t>
            </a:r>
            <a:r>
              <a:rPr lang="en-US" altLang="ko-KR" sz="800" dirty="0" err="1">
                <a:solidFill>
                  <a:schemeClr val="bg1"/>
                </a:solidFill>
              </a:rPr>
              <a:t>int</a:t>
            </a:r>
            <a:r>
              <a:rPr lang="en-US" altLang="ko-KR" sz="800" dirty="0">
                <a:solidFill>
                  <a:schemeClr val="bg1"/>
                </a:solidFill>
              </a:rPr>
              <a:t>'})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local_mariasql_url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800" dirty="0">
                <a:solidFill>
                  <a:schemeClr val="bg1"/>
                </a:solidFill>
              </a:rPr>
              <a:t>('</a:t>
            </a:r>
            <a:r>
              <a:rPr lang="en-US" altLang="ko-KR" sz="8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800" dirty="0" smtClean="0">
                <a:solidFill>
                  <a:schemeClr val="bg1"/>
                </a:solidFill>
              </a:rPr>
              <a:t>://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ie:pw@localhost</a:t>
            </a:r>
            <a:r>
              <a:rPr lang="en-US" altLang="ko-KR" sz="800" dirty="0" smtClean="0">
                <a:solidFill>
                  <a:schemeClr val="bg1"/>
                </a:solidFill>
              </a:rPr>
              <a:t>/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table_name?charset</a:t>
            </a:r>
            <a:r>
              <a:rPr lang="en-US" altLang="ko-KR" sz="800" dirty="0" smtClean="0">
                <a:solidFill>
                  <a:schemeClr val="bg1"/>
                </a:solidFill>
              </a:rPr>
              <a:t>=utf8</a:t>
            </a:r>
            <a:r>
              <a:rPr lang="en-US" altLang="ko-KR" sz="800" dirty="0">
                <a:solidFill>
                  <a:schemeClr val="bg1"/>
                </a:solidFill>
              </a:rPr>
              <a:t>',encoding='utf-8')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merge_outer2.to_sql(name='</a:t>
            </a:r>
            <a:r>
              <a:rPr lang="en-US" altLang="ko-KR" sz="800" dirty="0" err="1">
                <a:solidFill>
                  <a:schemeClr val="bg1"/>
                </a:solidFill>
              </a:rPr>
              <a:t>new_tlds_test</a:t>
            </a:r>
            <a:r>
              <a:rPr lang="en-US" altLang="ko-KR" sz="800" dirty="0">
                <a:solidFill>
                  <a:schemeClr val="bg1"/>
                </a:solidFill>
              </a:rPr>
              <a:t>', con=</a:t>
            </a:r>
            <a:r>
              <a:rPr lang="en-US" altLang="ko-KR" sz="800" dirty="0" err="1">
                <a:solidFill>
                  <a:schemeClr val="bg1"/>
                </a:solidFill>
              </a:rPr>
              <a:t>local_mariasql_url</a:t>
            </a:r>
            <a:r>
              <a:rPr lang="en-US" altLang="ko-KR" sz="800" dirty="0">
                <a:solidFill>
                  <a:schemeClr val="bg1"/>
                </a:solidFill>
              </a:rPr>
              <a:t>, index=False, </a:t>
            </a:r>
            <a:r>
              <a:rPr lang="en-US" altLang="ko-KR" sz="800" dirty="0" err="1">
                <a:solidFill>
                  <a:schemeClr val="bg1"/>
                </a:solidFill>
              </a:rPr>
              <a:t>if_exists</a:t>
            </a:r>
            <a:r>
              <a:rPr lang="en-US" altLang="ko-KR" sz="800" dirty="0">
                <a:solidFill>
                  <a:schemeClr val="bg1"/>
                </a:solidFill>
              </a:rPr>
              <a:t>='append</a:t>
            </a:r>
            <a:r>
              <a:rPr lang="en-US" altLang="ko-KR" sz="800" dirty="0" smtClean="0">
                <a:solidFill>
                  <a:schemeClr val="bg1"/>
                </a:solidFill>
              </a:rPr>
              <a:t>')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89027928_win32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  <a:fontScheme name="Calibri">
    <a:maj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  <a:fontScheme name="Calibri">
    <a:maj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tf89027928_win32</Template>
  <TotalTime>2</TotalTime>
  <Words>3649</Words>
  <Application>Microsoft Office PowerPoint</Application>
  <PresentationFormat>사용자 지정</PresentationFormat>
  <Paragraphs>834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tf89027928_win32</vt:lpstr>
      <vt:lpstr>Diagnosis &amp; Condition</vt:lpstr>
      <vt:lpstr>Table Definition</vt:lpstr>
      <vt:lpstr>Table Definition</vt:lpstr>
      <vt:lpstr>Descriptive Statistics Total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PERCENTAGE DIAGNOSIS</vt:lpstr>
      <vt:lpstr>Descriptive Statistics</vt:lpstr>
      <vt:lpstr>PERCENTAGE DIAGNOSIS UI</vt:lpstr>
      <vt:lpstr>PERCENTAGE DASHBOARD UI</vt:lpstr>
      <vt:lpstr>CHANGE DETECTION</vt:lpstr>
      <vt:lpstr>출렁이는 구간</vt:lpstr>
      <vt:lpstr>CHANGE DETECTION</vt:lpstr>
      <vt:lpstr>CHANGE DETECTION</vt:lpstr>
      <vt:lpstr>CHANGE DETECTION</vt:lpstr>
      <vt:lpstr>PYTHON - RUPTURE</vt:lpstr>
      <vt:lpstr>CHANGE DETECTION</vt:lpstr>
      <vt:lpstr>TLDS </vt:lpstr>
      <vt:lpstr>점유시 검측값 비감소</vt:lpstr>
      <vt:lpstr>점유시 검측값 비감소</vt:lpstr>
      <vt:lpstr>상태 기반 비율 진단</vt:lpstr>
      <vt:lpstr>상태 기반 비율 진단</vt:lpstr>
      <vt:lpstr>주파수 기준치 이상</vt:lpstr>
      <vt:lpstr>주파수 기준치 이상</vt:lpstr>
      <vt:lpstr>비점유시 기준치 이상</vt:lpstr>
      <vt:lpstr>비점유시 기준치 이상</vt:lpstr>
      <vt:lpstr>비점유시 기준치 이상</vt:lpstr>
      <vt:lpstr>비점유시 기준치 이상</vt:lpstr>
      <vt:lpstr>FSM </vt:lpstr>
      <vt:lpstr>FSM</vt:lpstr>
      <vt:lpstr>About idea</vt:lpstr>
      <vt:lpstr>수신 임피던스 불량</vt:lpstr>
      <vt:lpstr>송신 임피던스 불량</vt:lpstr>
      <vt:lpstr>수신기 불량</vt:lpstr>
      <vt:lpstr>송신기 불량</vt:lpstr>
      <vt:lpstr>Incident Category</vt:lpstr>
      <vt:lpstr>MOVING AVERAGE</vt:lpstr>
      <vt:lpstr>MOVING AVERAGE</vt:lpstr>
      <vt:lpstr>MOVING AVERAGE</vt:lpstr>
      <vt:lpstr>MOVING AVERAGE</vt:lpstr>
      <vt:lpstr>MOVING AVERAGE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Diagnosis &amp; Condition</dc:title>
  <dc:creator>USER</dc:creator>
  <cp:lastModifiedBy>USER</cp:lastModifiedBy>
  <cp:revision>2</cp:revision>
  <cp:lastPrinted>2022-03-17T02:51:45Z</cp:lastPrinted>
  <dcterms:created xsi:type="dcterms:W3CDTF">2022-03-15T05:06:26Z</dcterms:created>
  <dcterms:modified xsi:type="dcterms:W3CDTF">2022-03-17T02:53:02Z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